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1F21D1-6932-4D71-B7A8-489EF7158B75}" type="datetimeFigureOut">
              <a:rPr lang="en-US" smtClean="0"/>
              <a:t>11/6/2019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B46A02-0D47-4CD8-AA45-071D1437254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575353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928692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354704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1"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8052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555407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1"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388466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742403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299"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3959442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6323" name="Rectangle 3"/>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673997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7"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865386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310707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39719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11/6/2019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9" y="617538"/>
            <a:ext cx="7793037" cy="1143000"/>
          </a:xfrm>
        </p:spPr>
        <p:txBody>
          <a:bodyPr/>
          <a:lstStyle/>
          <a:p>
            <a:r>
              <a:rPr lang="en-US"/>
              <a:t>Click to edit Master title style</a:t>
            </a:r>
          </a:p>
        </p:txBody>
      </p:sp>
      <p:sp>
        <p:nvSpPr>
          <p:cNvPr id="3" name="Content Placeholder 2"/>
          <p:cNvSpPr>
            <a:spLocks noGrp="1"/>
          </p:cNvSpPr>
          <p:nvPr>
            <p:ph sz="quarter" idx="1"/>
          </p:nvPr>
        </p:nvSpPr>
        <p:spPr>
          <a:xfrm>
            <a:off x="1066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066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5029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xmlns="" id="{6C48F9AB-0B1F-43F7-9DF3-92608233D860}"/>
              </a:ext>
            </a:extLst>
          </p:cNvPr>
          <p:cNvSpPr>
            <a:spLocks noGrp="1"/>
          </p:cNvSpPr>
          <p:nvPr>
            <p:ph type="dt" sz="half" idx="10"/>
          </p:nvPr>
        </p:nvSpPr>
        <p:spPr/>
        <p:txBody>
          <a:bodyPr/>
          <a:lstStyle>
            <a:lvl1pPr>
              <a:defRPr/>
            </a:lvl1pPr>
          </a:lstStyle>
          <a:p>
            <a:pPr>
              <a:defRPr/>
            </a:pPr>
            <a:fld id="{0D93AC72-C578-4CD1-AF82-A973D65CAA34}" type="datetime1">
              <a:rPr lang="en-US"/>
              <a:pPr>
                <a:defRPr/>
              </a:pPr>
              <a:t>11/6/2019</a:t>
            </a:fld>
            <a:endParaRPr lang="en-US"/>
          </a:p>
        </p:txBody>
      </p:sp>
      <p:sp>
        <p:nvSpPr>
          <p:cNvPr id="7" name="Footer Placeholder 6">
            <a:extLst>
              <a:ext uri="{FF2B5EF4-FFF2-40B4-BE49-F238E27FC236}">
                <a16:creationId xmlns:a16="http://schemas.microsoft.com/office/drawing/2014/main" xmlns="" id="{BA2A51AD-DA88-4905-9016-D6C90654AE59}"/>
              </a:ext>
            </a:extLst>
          </p:cNvPr>
          <p:cNvSpPr>
            <a:spLocks noGrp="1"/>
          </p:cNvSpPr>
          <p:nvPr>
            <p:ph type="ftr" sz="quarter" idx="11"/>
          </p:nvPr>
        </p:nvSpPr>
        <p:spPr/>
        <p:txBody>
          <a:bodyPr/>
          <a:lstStyle>
            <a:lvl1pPr>
              <a:defRPr/>
            </a:lvl1pPr>
          </a:lstStyle>
          <a:p>
            <a:pPr>
              <a:defRPr/>
            </a:pPr>
            <a:r>
              <a:rPr lang="en-US"/>
              <a:t>                                           http://numericalmethods.eng.usf.edu</a:t>
            </a:r>
          </a:p>
        </p:txBody>
      </p:sp>
      <p:sp>
        <p:nvSpPr>
          <p:cNvPr id="8" name="Slide Number Placeholder 7">
            <a:extLst>
              <a:ext uri="{FF2B5EF4-FFF2-40B4-BE49-F238E27FC236}">
                <a16:creationId xmlns:a16="http://schemas.microsoft.com/office/drawing/2014/main" xmlns="" id="{C42A2AC8-C703-4E0C-874D-80DCA1BF3497}"/>
              </a:ext>
            </a:extLst>
          </p:cNvPr>
          <p:cNvSpPr>
            <a:spLocks noGrp="1"/>
          </p:cNvSpPr>
          <p:nvPr>
            <p:ph type="sldNum" sz="quarter" idx="12"/>
          </p:nvPr>
        </p:nvSpPr>
        <p:spPr/>
        <p:txBody>
          <a:bodyPr/>
          <a:lstStyle>
            <a:lvl1pPr>
              <a:defRPr/>
            </a:lvl1pPr>
          </a:lstStyle>
          <a:p>
            <a:fld id="{5201B018-B771-4EF1-81C6-73C230781AC2}" type="slidenum">
              <a:rPr lang="en-US" altLang="en-US"/>
              <a:pPr/>
              <a:t>‹#›</a:t>
            </a:fld>
            <a:endParaRPr lang="en-US" altLang="en-US"/>
          </a:p>
        </p:txBody>
      </p:sp>
    </p:spTree>
    <p:extLst>
      <p:ext uri="{BB962C8B-B14F-4D97-AF65-F5344CB8AC3E}">
        <p14:creationId xmlns:p14="http://schemas.microsoft.com/office/powerpoint/2010/main" xmlns="" val="117119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9" y="617538"/>
            <a:ext cx="7793037" cy="1143000"/>
          </a:xfrm>
        </p:spPr>
        <p:txBody>
          <a:bodyPr/>
          <a:lstStyle/>
          <a:p>
            <a:r>
              <a:rPr lang="en-US"/>
              <a:t>Click to edit Master title style</a:t>
            </a:r>
          </a:p>
        </p:txBody>
      </p:sp>
      <p:sp>
        <p:nvSpPr>
          <p:cNvPr id="3" name="Text Placeholder 2"/>
          <p:cNvSpPr>
            <a:spLocks noGrp="1"/>
          </p:cNvSpPr>
          <p:nvPr>
            <p:ph type="body" sz="half" idx="1"/>
          </p:nvPr>
        </p:nvSpPr>
        <p:spPr>
          <a:xfrm>
            <a:off x="1066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091A5F2-4F23-4342-AE85-FB6382AB9E7C}"/>
              </a:ext>
            </a:extLst>
          </p:cNvPr>
          <p:cNvSpPr>
            <a:spLocks noGrp="1"/>
          </p:cNvSpPr>
          <p:nvPr>
            <p:ph type="dt" sz="half" idx="10"/>
          </p:nvPr>
        </p:nvSpPr>
        <p:spPr/>
        <p:txBody>
          <a:bodyPr/>
          <a:lstStyle>
            <a:lvl1pPr>
              <a:defRPr/>
            </a:lvl1pPr>
          </a:lstStyle>
          <a:p>
            <a:pPr>
              <a:defRPr/>
            </a:pPr>
            <a:fld id="{BEEEFFA3-0671-44B7-BBB9-3A2F3295ED25}" type="datetime1">
              <a:rPr lang="en-US"/>
              <a:pPr>
                <a:defRPr/>
              </a:pPr>
              <a:t>11/6/2019</a:t>
            </a:fld>
            <a:endParaRPr lang="en-US"/>
          </a:p>
        </p:txBody>
      </p:sp>
      <p:sp>
        <p:nvSpPr>
          <p:cNvPr id="6" name="Footer Placeholder 5">
            <a:extLst>
              <a:ext uri="{FF2B5EF4-FFF2-40B4-BE49-F238E27FC236}">
                <a16:creationId xmlns:a16="http://schemas.microsoft.com/office/drawing/2014/main" xmlns="" id="{EEA14167-AB86-4314-BFD5-902AB51742FF}"/>
              </a:ext>
            </a:extLst>
          </p:cNvPr>
          <p:cNvSpPr>
            <a:spLocks noGrp="1"/>
          </p:cNvSpPr>
          <p:nvPr>
            <p:ph type="ftr" sz="quarter" idx="11"/>
          </p:nvPr>
        </p:nvSpPr>
        <p:spPr/>
        <p:txBody>
          <a:bodyPr/>
          <a:lstStyle>
            <a:lvl1pPr>
              <a:defRPr/>
            </a:lvl1pPr>
          </a:lstStyle>
          <a:p>
            <a:pPr>
              <a:defRPr/>
            </a:pPr>
            <a:r>
              <a:rPr lang="en-US"/>
              <a:t>                                           http://numericalmethods.eng.usf.edu</a:t>
            </a:r>
          </a:p>
        </p:txBody>
      </p:sp>
      <p:sp>
        <p:nvSpPr>
          <p:cNvPr id="7" name="Slide Number Placeholder 6">
            <a:extLst>
              <a:ext uri="{FF2B5EF4-FFF2-40B4-BE49-F238E27FC236}">
                <a16:creationId xmlns:a16="http://schemas.microsoft.com/office/drawing/2014/main" xmlns="" id="{4BBB2D90-E2F3-4D73-8830-08CE18E58F36}"/>
              </a:ext>
            </a:extLst>
          </p:cNvPr>
          <p:cNvSpPr>
            <a:spLocks noGrp="1"/>
          </p:cNvSpPr>
          <p:nvPr>
            <p:ph type="sldNum" sz="quarter" idx="12"/>
          </p:nvPr>
        </p:nvSpPr>
        <p:spPr/>
        <p:txBody>
          <a:bodyPr/>
          <a:lstStyle>
            <a:lvl1pPr>
              <a:defRPr/>
            </a:lvl1pPr>
          </a:lstStyle>
          <a:p>
            <a:fld id="{3029030A-4B30-4AA8-8601-1CA7E5FBFA70}" type="slidenum">
              <a:rPr lang="en-US" altLang="en-US"/>
              <a:pPr/>
              <a:t>‹#›</a:t>
            </a:fld>
            <a:endParaRPr lang="en-US" altLang="en-US"/>
          </a:p>
        </p:txBody>
      </p:sp>
    </p:spTree>
    <p:extLst>
      <p:ext uri="{BB962C8B-B14F-4D97-AF65-F5344CB8AC3E}">
        <p14:creationId xmlns:p14="http://schemas.microsoft.com/office/powerpoint/2010/main" xmlns="" val="201153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11/6/2019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Microsoft_Office_Excel_Chart1.xls"/></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2.xml"/><Relationship Id="rId7" Type="http://schemas.openxmlformats.org/officeDocument/2006/relationships/oleObject" Target="../embeddings/oleObject7.bin"/><Relationship Id="rId12"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11.bin"/><Relationship Id="rId5" Type="http://schemas.openxmlformats.org/officeDocument/2006/relationships/oleObject" Target="../embeddings/oleObject5.bin"/><Relationship Id="rId10" Type="http://schemas.openxmlformats.org/officeDocument/2006/relationships/oleObject" Target="../embeddings/oleObject10.bin"/><Relationship Id="rId4" Type="http://schemas.openxmlformats.org/officeDocument/2006/relationships/image" Target="../media/image14.wmf"/><Relationship Id="rId9"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oleObject" Target="../embeddings/oleObject16.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4.xml"/><Relationship Id="rId7"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30.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8.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3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p:txBody>
          <a:bodyPr/>
          <a:lstStyle/>
          <a:p>
            <a:r>
              <a:rPr lang="en-US" altLang="en-US" smtClean="0"/>
              <a:t>Runge-Kutta 2</a:t>
            </a:r>
            <a:r>
              <a:rPr lang="en-US" altLang="en-US" baseline="30000" smtClean="0"/>
              <a:t>nd</a:t>
            </a:r>
            <a:r>
              <a:rPr lang="en-US" altLang="en-US" smtClean="0"/>
              <a:t> Order Method</a:t>
            </a:r>
          </a:p>
        </p:txBody>
      </p:sp>
      <p:graphicFrame>
        <p:nvGraphicFramePr>
          <p:cNvPr id="1029" name="Object 14"/>
          <p:cNvGraphicFramePr>
            <a:graphicFrameLocks noGrp="1" noChangeAspect="1"/>
          </p:cNvGraphicFramePr>
          <p:nvPr>
            <p:ph idx="1"/>
          </p:nvPr>
        </p:nvGraphicFramePr>
        <p:xfrm>
          <a:off x="2859088" y="2112963"/>
          <a:ext cx="1939925" cy="536575"/>
        </p:xfrm>
        <a:graphic>
          <a:graphicData uri="http://schemas.openxmlformats.org/presentationml/2006/ole">
            <p:oleObj spid="_x0000_s1026" name="Equation" r:id="rId4" imgW="1422400" imgH="393700" progId="Equation.3">
              <p:embed/>
            </p:oleObj>
          </a:graphicData>
        </a:graphic>
      </p:graphicFrame>
      <p:sp>
        <p:nvSpPr>
          <p:cNvPr id="1030"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1031"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5588EC5-15BD-4EF4-A883-7FD0FED65EB2}" type="slidenum">
              <a:rPr lang="en-US" altLang="en-US" sz="1400"/>
              <a:pPr eaLnBrk="1" hangingPunct="1"/>
              <a:t>1</a:t>
            </a:fld>
            <a:endParaRPr lang="en-US" altLang="en-US" sz="1400"/>
          </a:p>
        </p:txBody>
      </p:sp>
      <p:sp>
        <p:nvSpPr>
          <p:cNvPr id="1033" name="Rectangle 4"/>
          <p:cNvSpPr>
            <a:spLocks noChangeArrowheads="1"/>
          </p:cNvSpPr>
          <p:nvPr/>
        </p:nvSpPr>
        <p:spPr bwMode="auto">
          <a:xfrm>
            <a:off x="2171701" y="3122340"/>
            <a:ext cx="4839210"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a:t>Runge Kutta 2nd order method is given by </a:t>
            </a:r>
          </a:p>
        </p:txBody>
      </p:sp>
      <p:graphicFrame>
        <p:nvGraphicFramePr>
          <p:cNvPr id="1026" name="Object 5"/>
          <p:cNvGraphicFramePr>
            <a:graphicFrameLocks noChangeAspect="1"/>
          </p:cNvGraphicFramePr>
          <p:nvPr/>
        </p:nvGraphicFramePr>
        <p:xfrm>
          <a:off x="2171700" y="3657602"/>
          <a:ext cx="2057400" cy="409575"/>
        </p:xfrm>
        <a:graphic>
          <a:graphicData uri="http://schemas.openxmlformats.org/presentationml/2006/ole">
            <p:oleObj spid="_x0000_s1027" name="Equation" r:id="rId5" imgW="1536700" imgH="228600" progId="Equation.3">
              <p:embed/>
            </p:oleObj>
          </a:graphicData>
        </a:graphic>
      </p:graphicFrame>
      <p:sp>
        <p:nvSpPr>
          <p:cNvPr id="1034" name="Rectangle 7"/>
          <p:cNvSpPr>
            <a:spLocks noChangeArrowheads="1"/>
          </p:cNvSpPr>
          <p:nvPr/>
        </p:nvSpPr>
        <p:spPr bwMode="auto">
          <a:xfrm>
            <a:off x="2063877" y="4265340"/>
            <a:ext cx="845488"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a:t>where</a:t>
            </a:r>
          </a:p>
        </p:txBody>
      </p:sp>
      <p:graphicFrame>
        <p:nvGraphicFramePr>
          <p:cNvPr id="1027" name="Object 9"/>
          <p:cNvGraphicFramePr>
            <a:graphicFrameLocks noChangeAspect="1"/>
          </p:cNvGraphicFramePr>
          <p:nvPr/>
        </p:nvGraphicFramePr>
        <p:xfrm>
          <a:off x="2171700" y="4800602"/>
          <a:ext cx="1028700" cy="379413"/>
        </p:xfrm>
        <a:graphic>
          <a:graphicData uri="http://schemas.openxmlformats.org/presentationml/2006/ole">
            <p:oleObj spid="_x0000_s1028" name="Equation" r:id="rId6" imgW="825500" imgH="228600" progId="Equation.3">
              <p:embed/>
            </p:oleObj>
          </a:graphicData>
        </a:graphic>
      </p:graphicFrame>
      <p:graphicFrame>
        <p:nvGraphicFramePr>
          <p:cNvPr id="1028" name="Object 8"/>
          <p:cNvGraphicFramePr>
            <a:graphicFrameLocks noChangeAspect="1"/>
          </p:cNvGraphicFramePr>
          <p:nvPr/>
        </p:nvGraphicFramePr>
        <p:xfrm>
          <a:off x="2171700" y="5334002"/>
          <a:ext cx="1885950" cy="334963"/>
        </p:xfrm>
        <a:graphic>
          <a:graphicData uri="http://schemas.openxmlformats.org/presentationml/2006/ole">
            <p:oleObj spid="_x0000_s1029" name="Equation" r:id="rId7" imgW="1714500" imgH="228600" progId="Equation.3">
              <p:embed/>
            </p:oleObj>
          </a:graphicData>
        </a:graphic>
      </p:graphicFrame>
      <p:sp>
        <p:nvSpPr>
          <p:cNvPr id="1035" name="Text Box 13"/>
          <p:cNvSpPr txBox="1">
            <a:spLocks noChangeArrowheads="1"/>
          </p:cNvSpPr>
          <p:nvPr/>
        </p:nvSpPr>
        <p:spPr bwMode="auto">
          <a:xfrm>
            <a:off x="2331243" y="2152650"/>
            <a:ext cx="526939"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900"/>
              <a:t>For</a:t>
            </a:r>
          </a:p>
        </p:txBody>
      </p:sp>
    </p:spTree>
    <p:extLst>
      <p:ext uri="{BB962C8B-B14F-4D97-AF65-F5344CB8AC3E}">
        <p14:creationId xmlns:p14="http://schemas.microsoft.com/office/powerpoint/2010/main" xmlns="" val="2888264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p:txBody>
          <a:bodyPr/>
          <a:lstStyle/>
          <a:p>
            <a:r>
              <a:rPr lang="en-US" altLang="en-US" sz="4000">
                <a:cs typeface="Times New Roman" panose="02020603050405020304" pitchFamily="18" charset="0"/>
              </a:rPr>
              <a:t>Effects of step size on Heun’s Method</a:t>
            </a:r>
          </a:p>
        </p:txBody>
      </p:sp>
      <p:pic>
        <p:nvPicPr>
          <p:cNvPr id="44038" name="Picture 101"/>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2514600" y="1981200"/>
            <a:ext cx="3943350" cy="3771900"/>
          </a:xfrm>
          <a:noFill/>
        </p:spPr>
      </p:pic>
      <p:sp>
        <p:nvSpPr>
          <p:cNvPr id="44034"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D01DD5B-0099-4E15-AB90-EBD47BEEE3E8}" type="slidenum">
              <a:rPr lang="en-US" altLang="en-US" sz="1400"/>
              <a:pPr eaLnBrk="1" hangingPunct="1"/>
              <a:t>10</a:t>
            </a:fld>
            <a:endParaRPr lang="en-US" altLang="en-US" sz="1400"/>
          </a:p>
        </p:txBody>
      </p:sp>
      <p:sp>
        <p:nvSpPr>
          <p:cNvPr id="44037" name="Rectangle 100"/>
          <p:cNvSpPr>
            <a:spLocks noChangeArrowheads="1"/>
          </p:cNvSpPr>
          <p:nvPr/>
        </p:nvSpPr>
        <p:spPr bwMode="auto">
          <a:xfrm>
            <a:off x="2457450" y="5713140"/>
            <a:ext cx="5358646"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3.</a:t>
            </a:r>
            <a:r>
              <a:rPr lang="en-US" altLang="en-US" sz="1900"/>
              <a:t>  Effect of step size in Heun’s method </a:t>
            </a:r>
          </a:p>
        </p:txBody>
      </p:sp>
    </p:spTree>
    <p:extLst>
      <p:ext uri="{BB962C8B-B14F-4D97-AF65-F5344CB8AC3E}">
        <p14:creationId xmlns:p14="http://schemas.microsoft.com/office/powerpoint/2010/main" xmlns="" val="1131036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2"/>
          <p:cNvSpPr>
            <a:spLocks noGrp="1" noChangeArrowheads="1"/>
          </p:cNvSpPr>
          <p:nvPr>
            <p:ph type="title"/>
          </p:nvPr>
        </p:nvSpPr>
        <p:spPr/>
        <p:txBody>
          <a:bodyPr/>
          <a:lstStyle/>
          <a:p>
            <a:r>
              <a:rPr lang="en-US" altLang="en-US" sz="4000"/>
              <a:t>Comparison of Euler and Runge-Kutta 2</a:t>
            </a:r>
            <a:r>
              <a:rPr lang="en-US" altLang="en-US" sz="4000" baseline="30000"/>
              <a:t>nd</a:t>
            </a:r>
            <a:r>
              <a:rPr lang="en-US" altLang="en-US" sz="4000"/>
              <a:t> Order Methods</a:t>
            </a:r>
          </a:p>
        </p:txBody>
      </p:sp>
      <p:graphicFrame>
        <p:nvGraphicFramePr>
          <p:cNvPr id="12290" name="Object 28"/>
          <p:cNvGraphicFramePr>
            <a:graphicFrameLocks noGrp="1" noChangeAspect="1"/>
          </p:cNvGraphicFramePr>
          <p:nvPr>
            <p:ph idx="1"/>
          </p:nvPr>
        </p:nvGraphicFramePr>
        <p:xfrm>
          <a:off x="3294063" y="4024313"/>
          <a:ext cx="876300" cy="152400"/>
        </p:xfrm>
        <a:graphic>
          <a:graphicData uri="http://schemas.openxmlformats.org/presentationml/2006/ole">
            <p:oleObj spid="_x0000_s9218" name="Equation" r:id="rId4" imgW="1167893" imgH="203112" progId="Equation.3">
              <p:embed/>
            </p:oleObj>
          </a:graphicData>
        </a:graphic>
      </p:graphicFrame>
      <p:sp>
        <p:nvSpPr>
          <p:cNvPr id="12292"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12293"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FB0ED83-BD94-40BA-90EA-78CE348E0BD4}" type="slidenum">
              <a:rPr lang="en-US" altLang="en-US" sz="1400"/>
              <a:pPr eaLnBrk="1" hangingPunct="1"/>
              <a:t>11</a:t>
            </a:fld>
            <a:endParaRPr lang="en-US" altLang="en-US" sz="1400"/>
          </a:p>
        </p:txBody>
      </p:sp>
      <p:sp>
        <p:nvSpPr>
          <p:cNvPr id="12295" name="Rectangle 3"/>
          <p:cNvSpPr>
            <a:spLocks noChangeArrowheads="1"/>
          </p:cNvSpPr>
          <p:nvPr/>
        </p:nvSpPr>
        <p:spPr bwMode="auto">
          <a:xfrm>
            <a:off x="1071543" y="2360340"/>
            <a:ext cx="6803273"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b="1"/>
              <a:t>Table 2</a:t>
            </a:r>
            <a:r>
              <a:rPr lang="en-US" altLang="en-US" sz="1900"/>
              <a:t>.  Comparison of Euler and the Runge-Kutta methods</a:t>
            </a:r>
          </a:p>
        </p:txBody>
      </p:sp>
      <p:graphicFrame>
        <p:nvGraphicFramePr>
          <p:cNvPr id="361520" name="Group 48"/>
          <p:cNvGraphicFramePr>
            <a:graphicFrameLocks noGrp="1"/>
          </p:cNvGraphicFramePr>
          <p:nvPr/>
        </p:nvGraphicFramePr>
        <p:xfrm>
          <a:off x="2686051" y="2971800"/>
          <a:ext cx="3856435" cy="2591096"/>
        </p:xfrm>
        <a:graphic>
          <a:graphicData uri="http://schemas.openxmlformats.org/drawingml/2006/table">
            <a:tbl>
              <a:tblPr/>
              <a:tblGrid>
                <a:gridCol w="853679">
                  <a:extLst>
                    <a:ext uri="{9D8B030D-6E8A-4147-A177-3AD203B41FA5}">
                      <a16:colId xmlns:a16="http://schemas.microsoft.com/office/drawing/2014/main" xmlns="" val="20000"/>
                    </a:ext>
                  </a:extLst>
                </a:gridCol>
                <a:gridCol w="666750">
                  <a:extLst>
                    <a:ext uri="{9D8B030D-6E8A-4147-A177-3AD203B41FA5}">
                      <a16:colId xmlns:a16="http://schemas.microsoft.com/office/drawing/2014/main" xmlns="" val="20001"/>
                    </a:ext>
                  </a:extLst>
                </a:gridCol>
                <a:gridCol w="864394">
                  <a:extLst>
                    <a:ext uri="{9D8B030D-6E8A-4147-A177-3AD203B41FA5}">
                      <a16:colId xmlns:a16="http://schemas.microsoft.com/office/drawing/2014/main" xmlns="" val="20002"/>
                    </a:ext>
                  </a:extLst>
                </a:gridCol>
                <a:gridCol w="776288">
                  <a:extLst>
                    <a:ext uri="{9D8B030D-6E8A-4147-A177-3AD203B41FA5}">
                      <a16:colId xmlns:a16="http://schemas.microsoft.com/office/drawing/2014/main" xmlns="" val="20003"/>
                    </a:ext>
                  </a:extLst>
                </a:gridCol>
                <a:gridCol w="695325">
                  <a:extLst>
                    <a:ext uri="{9D8B030D-6E8A-4147-A177-3AD203B41FA5}">
                      <a16:colId xmlns:a16="http://schemas.microsoft.com/office/drawing/2014/main" xmlns="" val="20004"/>
                    </a:ext>
                  </a:extLst>
                </a:gridCol>
              </a:tblGrid>
              <a:tr h="518084">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Step size,</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h</a:t>
                      </a:r>
                      <a:endParaRPr kumimoji="0" lang="en-US" sz="1800" b="0" i="0" u="none" strike="noStrike" cap="none" normalizeH="0" baseline="0" dirty="0" smtClean="0">
                        <a:ln>
                          <a:noFill/>
                        </a:ln>
                        <a:solidFill>
                          <a:schemeClr val="tx1"/>
                        </a:solidFill>
                        <a:effectLst/>
                        <a:latin typeface="Times New Roman" pitchFamily="18"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Tahoma" pitchFamily="34"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90468">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Euler</a:t>
                      </a:r>
                      <a:endParaRPr kumimoji="0" lang="en-US" sz="1800" b="0" i="0" u="none" strike="noStrike" cap="none" normalizeH="0" baseline="0" smtClean="0">
                        <a:ln>
                          <a:noFill/>
                        </a:ln>
                        <a:solidFill>
                          <a:schemeClr val="tx1"/>
                        </a:solidFill>
                        <a:effectLst/>
                        <a:latin typeface="Times New Roman" pitchFamily="18"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Heun</a:t>
                      </a:r>
                      <a:endParaRPr kumimoji="0" lang="en-US" sz="1800" b="0" i="0" u="none" strike="noStrike" cap="none" normalizeH="0" baseline="0" smtClean="0">
                        <a:ln>
                          <a:noFill/>
                        </a:ln>
                        <a:solidFill>
                          <a:schemeClr val="tx1"/>
                        </a:solidFill>
                        <a:effectLst/>
                        <a:latin typeface="Times New Roman" pitchFamily="18"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Midpoint</a:t>
                      </a:r>
                      <a:endParaRPr kumimoji="0" lang="en-US" sz="1800" b="0" i="0" u="none" strike="noStrike" cap="none" normalizeH="0" baseline="0" smtClean="0">
                        <a:ln>
                          <a:noFill/>
                        </a:ln>
                        <a:solidFill>
                          <a:schemeClr val="tx1"/>
                        </a:solidFill>
                        <a:effectLst/>
                        <a:latin typeface="Times New Roman" pitchFamily="18"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Ralston</a:t>
                      </a:r>
                      <a:endParaRPr kumimoji="0" lang="en-US" sz="1800" b="0" i="0" u="none" strike="noStrike" cap="none" normalizeH="0" baseline="0" smtClean="0">
                        <a:ln>
                          <a:noFill/>
                        </a:ln>
                        <a:solidFill>
                          <a:schemeClr val="tx1"/>
                        </a:solidFill>
                        <a:effectLst/>
                        <a:latin typeface="Times New Roman" pitchFamily="18"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682249">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480</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240</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120</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60</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30</a:t>
                      </a: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252.54</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82.964</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15.566</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5.0352</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2.2864</a:t>
                      </a: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160.82</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9.7756</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0.58313</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0.36145</a:t>
                      </a:r>
                    </a:p>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rPr>
                        <a:t>0.097625</a:t>
                      </a: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86.612</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50.851</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6.5823</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1.1239</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0.22353</a:t>
                      </a:r>
                      <a:endParaRPr kumimoji="0" lang="en-US" sz="1800" b="0" i="0" u="none" strike="noStrike" cap="none" normalizeH="0" baseline="0" smtClean="0">
                        <a:ln>
                          <a:noFill/>
                        </a:ln>
                        <a:solidFill>
                          <a:schemeClr val="tx1"/>
                        </a:solidFill>
                        <a:effectLst/>
                        <a:latin typeface="Times New Roman" pitchFamily="18"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30.544</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6.5537</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3.1092</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0.72299</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0.15940</a:t>
                      </a:r>
                      <a:endParaRPr kumimoji="0" lang="en-US" sz="1800" b="0" i="0" u="none" strike="noStrike" cap="none" normalizeH="0" baseline="0" dirty="0" smtClean="0">
                        <a:ln>
                          <a:noFill/>
                        </a:ln>
                        <a:solidFill>
                          <a:schemeClr val="tx1"/>
                        </a:solidFill>
                        <a:effectLst/>
                        <a:latin typeface="Times New Roman" pitchFamily="18" charset="0"/>
                      </a:endParaRPr>
                    </a:p>
                  </a:txBody>
                  <a:tcPr marL="68580" marR="68580" marT="45713" marB="4571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2318" name="Rectangle 29"/>
          <p:cNvSpPr>
            <a:spLocks noChangeArrowheads="1"/>
          </p:cNvSpPr>
          <p:nvPr/>
        </p:nvSpPr>
        <p:spPr bwMode="auto">
          <a:xfrm>
            <a:off x="5314950" y="6096000"/>
            <a:ext cx="941283"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900"/>
              <a:t>(exact)</a:t>
            </a:r>
          </a:p>
        </p:txBody>
      </p:sp>
      <p:graphicFrame>
        <p:nvGraphicFramePr>
          <p:cNvPr id="12291" name="Object 30"/>
          <p:cNvGraphicFramePr>
            <a:graphicFrameLocks noChangeAspect="1"/>
          </p:cNvGraphicFramePr>
          <p:nvPr/>
        </p:nvGraphicFramePr>
        <p:xfrm>
          <a:off x="4629150" y="3048000"/>
          <a:ext cx="400050" cy="400050"/>
        </p:xfrm>
        <a:graphic>
          <a:graphicData uri="http://schemas.openxmlformats.org/presentationml/2006/ole">
            <p:oleObj spid="_x0000_s9219" name="Equation" r:id="rId5" imgW="342751" imgH="253890" progId="Equation.3">
              <p:embed/>
            </p:oleObj>
          </a:graphicData>
        </a:graphic>
      </p:graphicFrame>
    </p:spTree>
    <p:extLst>
      <p:ext uri="{BB962C8B-B14F-4D97-AF65-F5344CB8AC3E}">
        <p14:creationId xmlns:p14="http://schemas.microsoft.com/office/powerpoint/2010/main" xmlns="" val="2681666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p:txBody>
          <a:bodyPr/>
          <a:lstStyle/>
          <a:p>
            <a:r>
              <a:rPr lang="en-US" altLang="en-US" sz="4000">
                <a:cs typeface="Times New Roman" panose="02020603050405020304" pitchFamily="18" charset="0"/>
              </a:rPr>
              <a:t>Comparison of Euler and Runge-Kutta 2</a:t>
            </a:r>
            <a:r>
              <a:rPr lang="en-US" altLang="en-US" sz="4000" baseline="30000">
                <a:cs typeface="Times New Roman" panose="02020603050405020304" pitchFamily="18" charset="0"/>
              </a:rPr>
              <a:t>nd</a:t>
            </a:r>
            <a:r>
              <a:rPr lang="en-US" altLang="en-US" sz="4000">
                <a:cs typeface="Times New Roman" panose="02020603050405020304" pitchFamily="18" charset="0"/>
              </a:rPr>
              <a:t> Order Methods</a:t>
            </a:r>
          </a:p>
        </p:txBody>
      </p:sp>
      <p:graphicFrame>
        <p:nvGraphicFramePr>
          <p:cNvPr id="13314" name="Object 23"/>
          <p:cNvGraphicFramePr>
            <a:graphicFrameLocks noGrp="1" noChangeAspect="1"/>
          </p:cNvGraphicFramePr>
          <p:nvPr>
            <p:ph idx="1"/>
          </p:nvPr>
        </p:nvGraphicFramePr>
        <p:xfrm>
          <a:off x="2571750" y="2343150"/>
          <a:ext cx="3941763" cy="3089275"/>
        </p:xfrm>
        <a:graphic>
          <a:graphicData uri="http://schemas.openxmlformats.org/presentationml/2006/ole">
            <p:oleObj spid="_x0000_s10242" name="Chart" r:id="rId4" imgW="4095651" imgH="3209795" progId="Excel.Chart.8">
              <p:embed/>
            </p:oleObj>
          </a:graphicData>
        </a:graphic>
      </p:graphicFrame>
      <p:sp>
        <p:nvSpPr>
          <p:cNvPr id="13315"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2A39FC8-90C7-461B-B031-0F53E96E5B52}" type="slidenum">
              <a:rPr lang="en-US" altLang="en-US" sz="1400"/>
              <a:pPr eaLnBrk="1" hangingPunct="1"/>
              <a:t>12</a:t>
            </a:fld>
            <a:endParaRPr lang="en-US" altLang="en-US" sz="1400"/>
          </a:p>
        </p:txBody>
      </p:sp>
      <p:sp>
        <p:nvSpPr>
          <p:cNvPr id="13318" name="Rectangle 19"/>
          <p:cNvSpPr>
            <a:spLocks noChangeArrowheads="1"/>
          </p:cNvSpPr>
          <p:nvPr/>
        </p:nvSpPr>
        <p:spPr bwMode="auto">
          <a:xfrm>
            <a:off x="1428750" y="5871747"/>
            <a:ext cx="6343650" cy="677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4.  </a:t>
            </a:r>
            <a:r>
              <a:rPr lang="en-US" altLang="en-US" sz="1900"/>
              <a:t>Comparison of Euler and Runge Kutta 2</a:t>
            </a:r>
            <a:r>
              <a:rPr lang="en-US" altLang="en-US" sz="1900" baseline="30000"/>
              <a:t>nd</a:t>
            </a:r>
            <a:r>
              <a:rPr lang="en-US" altLang="en-US" sz="1900"/>
              <a:t> order methods with exact results. </a:t>
            </a:r>
          </a:p>
        </p:txBody>
      </p:sp>
    </p:spTree>
    <p:extLst>
      <p:ext uri="{BB962C8B-B14F-4D97-AF65-F5344CB8AC3E}">
        <p14:creationId xmlns:p14="http://schemas.microsoft.com/office/powerpoint/2010/main" xmlns="" val="596932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2"/>
          <p:cNvSpPr>
            <a:spLocks noGrp="1" noChangeArrowheads="1"/>
          </p:cNvSpPr>
          <p:nvPr>
            <p:ph type="title"/>
          </p:nvPr>
        </p:nvSpPr>
        <p:spPr/>
        <p:txBody>
          <a:bodyPr/>
          <a:lstStyle/>
          <a:p>
            <a:r>
              <a:rPr lang="en-US" altLang="en-US" sz="4000"/>
              <a:t> Heun’s Method</a:t>
            </a:r>
          </a:p>
        </p:txBody>
      </p:sp>
      <p:pic>
        <p:nvPicPr>
          <p:cNvPr id="2063" name="Picture 414"/>
          <p:cNvPicPr>
            <a:picLocks noGrp="1" noChangeAspect="1" noChangeArrowheads="1"/>
          </p:cNvPicPr>
          <p:nvPr>
            <p:ph idx="1"/>
          </p:nvPr>
        </p:nvPicPr>
        <p:blipFill>
          <a:blip r:embed="rId4" cstate="print">
            <a:extLst>
              <a:ext uri="{28A0092B-C50C-407E-A947-70E740481C1C}">
                <a14:useLocalDpi xmlns:a14="http://schemas.microsoft.com/office/drawing/2010/main" xmlns="" val="0"/>
              </a:ext>
            </a:extLst>
          </a:blip>
          <a:stretch>
            <a:fillRect/>
          </a:stretch>
        </p:blipFill>
        <p:spPr>
          <a:xfrm>
            <a:off x="3041650" y="3933031"/>
            <a:ext cx="3060700" cy="393700"/>
          </a:xfrm>
          <a:noFill/>
        </p:spPr>
      </p:pic>
      <p:sp>
        <p:nvSpPr>
          <p:cNvPr id="2058"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205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E3B32745-F275-4141-B8AC-16B2245FAAD1}" type="slidenum">
              <a:rPr lang="en-US" altLang="en-US" sz="1400"/>
              <a:pPr eaLnBrk="1" hangingPunct="1"/>
              <a:t>2</a:t>
            </a:fld>
            <a:endParaRPr lang="en-US" altLang="en-US" sz="1400"/>
          </a:p>
        </p:txBody>
      </p:sp>
      <p:grpSp>
        <p:nvGrpSpPr>
          <p:cNvPr id="2" name="Group 390"/>
          <p:cNvGrpSpPr>
            <a:grpSpLocks noChangeAspect="1"/>
          </p:cNvGrpSpPr>
          <p:nvPr/>
        </p:nvGrpSpPr>
        <p:grpSpPr bwMode="auto">
          <a:xfrm>
            <a:off x="2971800" y="1905002"/>
            <a:ext cx="5029200" cy="3514725"/>
            <a:chOff x="2100" y="2320"/>
            <a:chExt cx="10333" cy="5416"/>
          </a:xfrm>
        </p:grpSpPr>
        <p:sp>
          <p:nvSpPr>
            <p:cNvPr id="2068" name="AutoShape 391"/>
            <p:cNvSpPr>
              <a:spLocks noChangeAspect="1" noChangeArrowheads="1"/>
            </p:cNvSpPr>
            <p:nvPr/>
          </p:nvSpPr>
          <p:spPr bwMode="auto">
            <a:xfrm>
              <a:off x="2100" y="2320"/>
              <a:ext cx="10333" cy="5416"/>
            </a:xfrm>
            <a:prstGeom prst="rect">
              <a:avLst/>
            </a:prstGeom>
            <a:noFill/>
            <a:ln w="317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2069" name="Line 392"/>
            <p:cNvSpPr>
              <a:spLocks noChangeShapeType="1"/>
            </p:cNvSpPr>
            <p:nvPr/>
          </p:nvSpPr>
          <p:spPr bwMode="auto">
            <a:xfrm flipV="1">
              <a:off x="3008" y="3048"/>
              <a:ext cx="0" cy="468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70" name="Line 393"/>
            <p:cNvSpPr>
              <a:spLocks noChangeShapeType="1"/>
            </p:cNvSpPr>
            <p:nvPr/>
          </p:nvSpPr>
          <p:spPr bwMode="auto">
            <a:xfrm>
              <a:off x="2108" y="7188"/>
              <a:ext cx="720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71" name="Freeform 394"/>
            <p:cNvSpPr>
              <a:spLocks/>
            </p:cNvSpPr>
            <p:nvPr/>
          </p:nvSpPr>
          <p:spPr bwMode="auto">
            <a:xfrm>
              <a:off x="3548" y="4279"/>
              <a:ext cx="5580" cy="1289"/>
            </a:xfrm>
            <a:custGeom>
              <a:avLst/>
              <a:gdLst>
                <a:gd name="T0" fmla="*/ 0 w 5580"/>
                <a:gd name="T1" fmla="*/ 1287 h 1290"/>
                <a:gd name="T2" fmla="*/ 540 w 5580"/>
                <a:gd name="T3" fmla="*/ 747 h 1290"/>
                <a:gd name="T4" fmla="*/ 1800 w 5580"/>
                <a:gd name="T5" fmla="*/ 210 h 1290"/>
                <a:gd name="T6" fmla="*/ 3780 w 5580"/>
                <a:gd name="T7" fmla="*/ 30 h 1290"/>
                <a:gd name="T8" fmla="*/ 5580 w 5580"/>
                <a:gd name="T9" fmla="*/ 30 h 1290"/>
                <a:gd name="T10" fmla="*/ 0 60000 65536"/>
                <a:gd name="T11" fmla="*/ 0 60000 65536"/>
                <a:gd name="T12" fmla="*/ 0 60000 65536"/>
                <a:gd name="T13" fmla="*/ 0 60000 65536"/>
                <a:gd name="T14" fmla="*/ 0 60000 65536"/>
                <a:gd name="T15" fmla="*/ 0 w 5580"/>
                <a:gd name="T16" fmla="*/ 0 h 1290"/>
                <a:gd name="T17" fmla="*/ 5580 w 5580"/>
                <a:gd name="T18" fmla="*/ 1290 h 1290"/>
              </a:gdLst>
              <a:ahLst/>
              <a:cxnLst>
                <a:cxn ang="T10">
                  <a:pos x="T0" y="T1"/>
                </a:cxn>
                <a:cxn ang="T11">
                  <a:pos x="T2" y="T3"/>
                </a:cxn>
                <a:cxn ang="T12">
                  <a:pos x="T4" y="T5"/>
                </a:cxn>
                <a:cxn ang="T13">
                  <a:pos x="T6" y="T7"/>
                </a:cxn>
                <a:cxn ang="T14">
                  <a:pos x="T8" y="T9"/>
                </a:cxn>
              </a:cxnLst>
              <a:rect l="T15" t="T16" r="T17" b="T18"/>
              <a:pathLst>
                <a:path w="5580" h="1290">
                  <a:moveTo>
                    <a:pt x="0" y="1290"/>
                  </a:moveTo>
                  <a:cubicBezTo>
                    <a:pt x="120" y="1110"/>
                    <a:pt x="240" y="930"/>
                    <a:pt x="540" y="750"/>
                  </a:cubicBezTo>
                  <a:cubicBezTo>
                    <a:pt x="840" y="570"/>
                    <a:pt x="1260" y="330"/>
                    <a:pt x="1800" y="210"/>
                  </a:cubicBezTo>
                  <a:cubicBezTo>
                    <a:pt x="2340" y="90"/>
                    <a:pt x="3150" y="60"/>
                    <a:pt x="3780" y="30"/>
                  </a:cubicBezTo>
                  <a:cubicBezTo>
                    <a:pt x="4410" y="0"/>
                    <a:pt x="5280" y="30"/>
                    <a:pt x="5580" y="30"/>
                  </a:cubicBezTo>
                </a:path>
              </a:pathLst>
            </a:custGeom>
            <a:noFill/>
            <a:ln w="190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2072" name="Line 395"/>
            <p:cNvSpPr>
              <a:spLocks noChangeShapeType="1"/>
            </p:cNvSpPr>
            <p:nvPr/>
          </p:nvSpPr>
          <p:spPr bwMode="auto">
            <a:xfrm>
              <a:off x="3548" y="5568"/>
              <a:ext cx="0" cy="1620"/>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73" name="Line 396"/>
            <p:cNvSpPr>
              <a:spLocks noChangeShapeType="1"/>
            </p:cNvSpPr>
            <p:nvPr/>
          </p:nvSpPr>
          <p:spPr bwMode="auto">
            <a:xfrm>
              <a:off x="7508" y="3229"/>
              <a:ext cx="0" cy="3959"/>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74" name="Line 397"/>
            <p:cNvSpPr>
              <a:spLocks noChangeShapeType="1"/>
            </p:cNvSpPr>
            <p:nvPr/>
          </p:nvSpPr>
          <p:spPr bwMode="auto">
            <a:xfrm flipV="1">
              <a:off x="3548" y="3229"/>
              <a:ext cx="3960" cy="2519"/>
            </a:xfrm>
            <a:prstGeom prst="line">
              <a:avLst/>
            </a:prstGeom>
            <a:noFill/>
            <a:ln w="9525" cap="rnd">
              <a:solidFill>
                <a:srgbClr val="000000"/>
              </a:solidFill>
              <a:prstDash val="sysDot"/>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75" name="Line 398"/>
            <p:cNvSpPr>
              <a:spLocks noChangeShapeType="1"/>
            </p:cNvSpPr>
            <p:nvPr/>
          </p:nvSpPr>
          <p:spPr bwMode="auto">
            <a:xfrm>
              <a:off x="6968" y="3229"/>
              <a:ext cx="126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76" name="Text Box 399"/>
            <p:cNvSpPr txBox="1">
              <a:spLocks noChangeArrowheads="1"/>
            </p:cNvSpPr>
            <p:nvPr/>
          </p:nvSpPr>
          <p:spPr bwMode="auto">
            <a:xfrm>
              <a:off x="9308" y="7008"/>
              <a:ext cx="540" cy="539"/>
            </a:xfrm>
            <a:prstGeom prst="rect">
              <a:avLst/>
            </a:prstGeom>
            <a:solidFill>
              <a:srgbClr val="FFFFFF">
                <a:alpha val="0"/>
              </a:srgbClr>
            </a:solidFill>
            <a:ln w="9525">
              <a:solidFill>
                <a:srgbClr val="FFFFFF"/>
              </a:solidFill>
              <a:miter lim="800000"/>
              <a:headEnd/>
              <a:tailEnd/>
            </a:ln>
          </p:spPr>
          <p:txBody>
            <a:bodyPr lIns="70409" tIns="35204" rIns="70409" bIns="35204"/>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900" i="1"/>
                <a:t>x</a:t>
              </a:r>
              <a:endParaRPr lang="en-US" altLang="en-US" sz="1900"/>
            </a:p>
          </p:txBody>
        </p:sp>
        <p:sp>
          <p:nvSpPr>
            <p:cNvPr id="2077" name="Text Box 400"/>
            <p:cNvSpPr txBox="1">
              <a:spLocks noChangeArrowheads="1"/>
            </p:cNvSpPr>
            <p:nvPr/>
          </p:nvSpPr>
          <p:spPr bwMode="auto">
            <a:xfrm>
              <a:off x="2648" y="2868"/>
              <a:ext cx="540" cy="539"/>
            </a:xfrm>
            <a:prstGeom prst="rect">
              <a:avLst/>
            </a:prstGeom>
            <a:solidFill>
              <a:srgbClr val="FFFFFF">
                <a:alpha val="0"/>
              </a:srgbClr>
            </a:solidFill>
            <a:ln w="9525">
              <a:solidFill>
                <a:srgbClr val="FFFFFF"/>
              </a:solidFill>
              <a:miter lim="800000"/>
              <a:headEnd/>
              <a:tailEnd/>
            </a:ln>
          </p:spPr>
          <p:txBody>
            <a:bodyPr lIns="70409" tIns="35204" rIns="70409" bIns="35204"/>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900" i="1"/>
                <a:t>y</a:t>
              </a:r>
              <a:endParaRPr lang="en-US" altLang="en-US" sz="1900"/>
            </a:p>
          </p:txBody>
        </p:sp>
        <p:sp>
          <p:nvSpPr>
            <p:cNvPr id="2078" name="Text Box 401"/>
            <p:cNvSpPr txBox="1">
              <a:spLocks noChangeArrowheads="1"/>
            </p:cNvSpPr>
            <p:nvPr/>
          </p:nvSpPr>
          <p:spPr bwMode="auto">
            <a:xfrm>
              <a:off x="3368" y="7188"/>
              <a:ext cx="540" cy="539"/>
            </a:xfrm>
            <a:prstGeom prst="rect">
              <a:avLst/>
            </a:prstGeom>
            <a:solidFill>
              <a:srgbClr val="FFFFFF">
                <a:alpha val="0"/>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70409" tIns="35204" rIns="70409" bIns="35204"/>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900" i="1"/>
                <a:t>x</a:t>
              </a:r>
              <a:r>
                <a:rPr lang="en-US" altLang="en-US" sz="900" i="1" baseline="-25000"/>
                <a:t>i</a:t>
              </a:r>
              <a:endParaRPr lang="en-US" altLang="en-US" sz="1900"/>
            </a:p>
          </p:txBody>
        </p:sp>
        <p:sp>
          <p:nvSpPr>
            <p:cNvPr id="2079" name="Text Box 402"/>
            <p:cNvSpPr txBox="1">
              <a:spLocks noChangeArrowheads="1"/>
            </p:cNvSpPr>
            <p:nvPr/>
          </p:nvSpPr>
          <p:spPr bwMode="auto">
            <a:xfrm>
              <a:off x="7140" y="7180"/>
              <a:ext cx="720" cy="530"/>
            </a:xfrm>
            <a:prstGeom prst="rect">
              <a:avLst/>
            </a:prstGeom>
            <a:solidFill>
              <a:srgbClr val="FFFFFF">
                <a:alpha val="0"/>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70409" tIns="35204" rIns="70409" bIns="35204"/>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900" i="1"/>
                <a:t>x</a:t>
              </a:r>
              <a:r>
                <a:rPr lang="en-US" altLang="en-US" sz="900" i="1" baseline="-25000"/>
                <a:t>i+1</a:t>
              </a:r>
              <a:endParaRPr lang="en-US" altLang="en-US" sz="1900"/>
            </a:p>
          </p:txBody>
        </p:sp>
        <p:sp>
          <p:nvSpPr>
            <p:cNvPr id="2080" name="Line 403"/>
            <p:cNvSpPr>
              <a:spLocks noChangeShapeType="1"/>
            </p:cNvSpPr>
            <p:nvPr/>
          </p:nvSpPr>
          <p:spPr bwMode="auto">
            <a:xfrm flipV="1">
              <a:off x="3548" y="3948"/>
              <a:ext cx="3960" cy="180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81" name="Text Box 404"/>
            <p:cNvSpPr txBox="1">
              <a:spLocks noChangeArrowheads="1"/>
            </p:cNvSpPr>
            <p:nvPr/>
          </p:nvSpPr>
          <p:spPr bwMode="auto">
            <a:xfrm>
              <a:off x="7328" y="3588"/>
              <a:ext cx="2287" cy="540"/>
            </a:xfrm>
            <a:prstGeom prst="rect">
              <a:avLst/>
            </a:prstGeom>
            <a:solidFill>
              <a:srgbClr val="FFFFFF">
                <a:alpha val="0"/>
              </a:srgbClr>
            </a:solidFill>
            <a:ln w="9525">
              <a:solidFill>
                <a:srgbClr val="FFFFFF"/>
              </a:solidFill>
              <a:miter lim="800000"/>
              <a:headEnd/>
              <a:tailEnd/>
            </a:ln>
          </p:spPr>
          <p:txBody>
            <a:bodyPr lIns="70409" tIns="35204" rIns="70409" bIns="35204"/>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900" i="1"/>
                <a:t>  </a:t>
              </a:r>
              <a:r>
                <a:rPr lang="en-US" altLang="en-US" sz="1400" i="1">
                  <a:latin typeface="Arial" panose="020B0604020202020204" pitchFamily="34" charset="0"/>
                </a:rPr>
                <a:t>y</a:t>
              </a:r>
              <a:r>
                <a:rPr lang="en-US" altLang="en-US" sz="1400" i="1" baseline="-25000">
                  <a:latin typeface="Arial" panose="020B0604020202020204" pitchFamily="34" charset="0"/>
                </a:rPr>
                <a:t>i+1</a:t>
              </a:r>
              <a:r>
                <a:rPr lang="en-US" altLang="en-US" sz="1400" baseline="-25000">
                  <a:latin typeface="Arial" panose="020B0604020202020204" pitchFamily="34" charset="0"/>
                </a:rPr>
                <a:t>, </a:t>
              </a:r>
              <a:r>
                <a:rPr lang="en-US" altLang="en-US" sz="1400">
                  <a:latin typeface="Arial" panose="020B0604020202020204" pitchFamily="34" charset="0"/>
                </a:rPr>
                <a:t>predicted</a:t>
              </a:r>
              <a:endParaRPr lang="en-US" altLang="en-US" sz="1400"/>
            </a:p>
          </p:txBody>
        </p:sp>
        <p:sp>
          <p:nvSpPr>
            <p:cNvPr id="2082" name="Text Box 405"/>
            <p:cNvSpPr txBox="1">
              <a:spLocks noChangeArrowheads="1"/>
            </p:cNvSpPr>
            <p:nvPr/>
          </p:nvSpPr>
          <p:spPr bwMode="auto">
            <a:xfrm>
              <a:off x="3188" y="5748"/>
              <a:ext cx="540" cy="539"/>
            </a:xfrm>
            <a:prstGeom prst="rect">
              <a:avLst/>
            </a:prstGeom>
            <a:solidFill>
              <a:srgbClr val="FFFFFF">
                <a:alpha val="0"/>
              </a:srgbClr>
            </a:solidFill>
            <a:ln w="9525">
              <a:solidFill>
                <a:srgbClr val="FFFFFF"/>
              </a:solidFill>
              <a:miter lim="800000"/>
              <a:headEnd/>
              <a:tailEnd/>
            </a:ln>
          </p:spPr>
          <p:txBody>
            <a:bodyPr lIns="70409" tIns="35204" rIns="70409" bIns="35204"/>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900" i="1"/>
                <a:t> y</a:t>
              </a:r>
              <a:r>
                <a:rPr lang="en-US" altLang="en-US" sz="900" i="1" baseline="-25000"/>
                <a:t>i</a:t>
              </a:r>
              <a:endParaRPr lang="en-US" altLang="en-US" sz="1900"/>
            </a:p>
          </p:txBody>
        </p:sp>
      </p:grpSp>
      <p:sp>
        <p:nvSpPr>
          <p:cNvPr id="2062" name="Rectangle 410"/>
          <p:cNvSpPr>
            <a:spLocks noChangeArrowheads="1"/>
          </p:cNvSpPr>
          <p:nvPr/>
        </p:nvSpPr>
        <p:spPr bwMode="auto">
          <a:xfrm>
            <a:off x="2800350" y="5484540"/>
            <a:ext cx="6713826"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1  </a:t>
            </a:r>
            <a:r>
              <a:rPr lang="en-US" altLang="en-US" sz="1900"/>
              <a:t>Runge-Kutta 2nd order method</a:t>
            </a:r>
            <a:r>
              <a:rPr lang="en-US" altLang="en-US" sz="1900" b="1"/>
              <a:t>  </a:t>
            </a:r>
            <a:r>
              <a:rPr lang="en-US" altLang="en-US" sz="1900"/>
              <a:t>(Heun’s method) </a:t>
            </a:r>
          </a:p>
        </p:txBody>
      </p:sp>
      <p:graphicFrame>
        <p:nvGraphicFramePr>
          <p:cNvPr id="2050" name="Object 411"/>
          <p:cNvGraphicFramePr>
            <a:graphicFrameLocks noChangeAspect="1"/>
          </p:cNvGraphicFramePr>
          <p:nvPr/>
        </p:nvGraphicFramePr>
        <p:xfrm>
          <a:off x="4629150" y="2133602"/>
          <a:ext cx="1543050" cy="288925"/>
        </p:xfrm>
        <a:graphic>
          <a:graphicData uri="http://schemas.openxmlformats.org/presentationml/2006/ole">
            <p:oleObj spid="_x0000_s2050" name="Equation" r:id="rId5" imgW="1625600" imgH="228600" progId="Equation.3">
              <p:embed/>
            </p:oleObj>
          </a:graphicData>
        </a:graphic>
      </p:graphicFrame>
      <p:graphicFrame>
        <p:nvGraphicFramePr>
          <p:cNvPr id="2051" name="Object 416"/>
          <p:cNvGraphicFramePr>
            <a:graphicFrameLocks noChangeAspect="1"/>
          </p:cNvGraphicFramePr>
          <p:nvPr/>
        </p:nvGraphicFramePr>
        <p:xfrm>
          <a:off x="3429000" y="3048000"/>
          <a:ext cx="1028700" cy="293688"/>
        </p:xfrm>
        <a:graphic>
          <a:graphicData uri="http://schemas.openxmlformats.org/presentationml/2006/ole">
            <p:oleObj spid="_x0000_s2051" name="Equation" r:id="rId6" imgW="1066800" imgH="228600" progId="Equation.3">
              <p:embed/>
            </p:oleObj>
          </a:graphicData>
        </a:graphic>
      </p:graphicFrame>
      <p:sp>
        <p:nvSpPr>
          <p:cNvPr id="2064" name="Rectangle 418"/>
          <p:cNvSpPr>
            <a:spLocks noChangeArrowheads="1"/>
          </p:cNvSpPr>
          <p:nvPr/>
        </p:nvSpPr>
        <p:spPr bwMode="auto">
          <a:xfrm>
            <a:off x="915100" y="1903140"/>
            <a:ext cx="1798826"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u="sng"/>
              <a:t>Heun’s method</a:t>
            </a:r>
          </a:p>
        </p:txBody>
      </p:sp>
      <p:graphicFrame>
        <p:nvGraphicFramePr>
          <p:cNvPr id="2052" name="Object 427"/>
          <p:cNvGraphicFramePr>
            <a:graphicFrameLocks noChangeAspect="1"/>
          </p:cNvGraphicFramePr>
          <p:nvPr/>
        </p:nvGraphicFramePr>
        <p:xfrm>
          <a:off x="1428750" y="2736852"/>
          <a:ext cx="514350" cy="625475"/>
        </p:xfrm>
        <a:graphic>
          <a:graphicData uri="http://schemas.openxmlformats.org/presentationml/2006/ole">
            <p:oleObj spid="_x0000_s2052" name="Equation" r:id="rId7" imgW="431613" imgH="393529" progId="Equation.3">
              <p:embed/>
            </p:oleObj>
          </a:graphicData>
        </a:graphic>
      </p:graphicFrame>
      <p:graphicFrame>
        <p:nvGraphicFramePr>
          <p:cNvPr id="2053" name="Object 426"/>
          <p:cNvGraphicFramePr>
            <a:graphicFrameLocks noChangeAspect="1"/>
          </p:cNvGraphicFramePr>
          <p:nvPr/>
        </p:nvGraphicFramePr>
        <p:xfrm>
          <a:off x="1428750" y="3352802"/>
          <a:ext cx="457200" cy="341313"/>
        </p:xfrm>
        <a:graphic>
          <a:graphicData uri="http://schemas.openxmlformats.org/presentationml/2006/ole">
            <p:oleObj spid="_x0000_s2053" name="Equation" r:id="rId8" imgW="393359" imgH="215713" progId="Equation.3">
              <p:embed/>
            </p:oleObj>
          </a:graphicData>
        </a:graphic>
      </p:graphicFrame>
      <p:graphicFrame>
        <p:nvGraphicFramePr>
          <p:cNvPr id="2054" name="Object 425"/>
          <p:cNvGraphicFramePr>
            <a:graphicFrameLocks noChangeAspect="1"/>
          </p:cNvGraphicFramePr>
          <p:nvPr/>
        </p:nvGraphicFramePr>
        <p:xfrm>
          <a:off x="1371600" y="3733801"/>
          <a:ext cx="571500" cy="390525"/>
        </p:xfrm>
        <a:graphic>
          <a:graphicData uri="http://schemas.openxmlformats.org/presentationml/2006/ole">
            <p:oleObj spid="_x0000_s2054" name="Equation" r:id="rId9" imgW="431613" imgH="215806" progId="Equation.3">
              <p:embed/>
            </p:oleObj>
          </a:graphicData>
        </a:graphic>
      </p:graphicFrame>
      <p:sp>
        <p:nvSpPr>
          <p:cNvPr id="2065" name="Rectangle 431"/>
          <p:cNvSpPr>
            <a:spLocks noChangeArrowheads="1"/>
          </p:cNvSpPr>
          <p:nvPr/>
        </p:nvSpPr>
        <p:spPr bwMode="auto">
          <a:xfrm>
            <a:off x="1080592" y="4265340"/>
            <a:ext cx="1379737"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a:t>resulting in</a:t>
            </a:r>
          </a:p>
        </p:txBody>
      </p:sp>
      <p:graphicFrame>
        <p:nvGraphicFramePr>
          <p:cNvPr id="2055" name="Object 432"/>
          <p:cNvGraphicFramePr>
            <a:graphicFrameLocks noChangeAspect="1"/>
          </p:cNvGraphicFramePr>
          <p:nvPr/>
        </p:nvGraphicFramePr>
        <p:xfrm>
          <a:off x="1257300" y="4648202"/>
          <a:ext cx="1600200" cy="574675"/>
        </p:xfrm>
        <a:graphic>
          <a:graphicData uri="http://schemas.openxmlformats.org/presentationml/2006/ole">
            <p:oleObj spid="_x0000_s2055" name="Equation" r:id="rId10" imgW="1587500" imgH="431800" progId="Equation.3">
              <p:embed/>
            </p:oleObj>
          </a:graphicData>
        </a:graphic>
      </p:graphicFrame>
      <p:sp>
        <p:nvSpPr>
          <p:cNvPr id="2066" name="Rectangle 435"/>
          <p:cNvSpPr>
            <a:spLocks noChangeArrowheads="1"/>
          </p:cNvSpPr>
          <p:nvPr/>
        </p:nvSpPr>
        <p:spPr bwMode="auto">
          <a:xfrm>
            <a:off x="1263777" y="5255940"/>
            <a:ext cx="845488"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a:t>where</a:t>
            </a:r>
          </a:p>
        </p:txBody>
      </p:sp>
      <p:graphicFrame>
        <p:nvGraphicFramePr>
          <p:cNvPr id="2056" name="Object 436"/>
          <p:cNvGraphicFramePr>
            <a:graphicFrameLocks noChangeAspect="1"/>
          </p:cNvGraphicFramePr>
          <p:nvPr/>
        </p:nvGraphicFramePr>
        <p:xfrm>
          <a:off x="1257300" y="5711827"/>
          <a:ext cx="857250" cy="307975"/>
        </p:xfrm>
        <a:graphic>
          <a:graphicData uri="http://schemas.openxmlformats.org/presentationml/2006/ole">
            <p:oleObj spid="_x0000_s2056" name="Equation" r:id="rId11" imgW="850900" imgH="228600" progId="Equation.3">
              <p:embed/>
            </p:oleObj>
          </a:graphicData>
        </a:graphic>
      </p:graphicFrame>
      <p:graphicFrame>
        <p:nvGraphicFramePr>
          <p:cNvPr id="2057" name="Object 438"/>
          <p:cNvGraphicFramePr>
            <a:graphicFrameLocks noChangeAspect="1"/>
          </p:cNvGraphicFramePr>
          <p:nvPr/>
        </p:nvGraphicFramePr>
        <p:xfrm>
          <a:off x="1257300" y="6096002"/>
          <a:ext cx="1371600" cy="290513"/>
        </p:xfrm>
        <a:graphic>
          <a:graphicData uri="http://schemas.openxmlformats.org/presentationml/2006/ole">
            <p:oleObj spid="_x0000_s2057" name="Equation" r:id="rId12" imgW="1435100" imgH="228600" progId="Equation.3">
              <p:embed/>
            </p:oleObj>
          </a:graphicData>
        </a:graphic>
      </p:graphicFrame>
      <p:sp>
        <p:nvSpPr>
          <p:cNvPr id="2067" name="Text Box 440"/>
          <p:cNvSpPr txBox="1">
            <a:spLocks noChangeArrowheads="1"/>
          </p:cNvSpPr>
          <p:nvPr/>
        </p:nvSpPr>
        <p:spPr bwMode="auto">
          <a:xfrm>
            <a:off x="1143000" y="2438402"/>
            <a:ext cx="188595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spcBef>
                <a:spcPct val="50000"/>
              </a:spcBef>
            </a:pPr>
            <a:r>
              <a:rPr lang="en-US" altLang="en-US" sz="1800"/>
              <a:t>Here a</a:t>
            </a:r>
            <a:r>
              <a:rPr lang="en-US" altLang="en-US" sz="1800" baseline="-25000"/>
              <a:t>2</a:t>
            </a:r>
            <a:r>
              <a:rPr lang="en-US" altLang="en-US" sz="1800"/>
              <a:t>=1/2 is chosen</a:t>
            </a:r>
          </a:p>
        </p:txBody>
      </p:sp>
    </p:spTree>
    <p:extLst>
      <p:ext uri="{BB962C8B-B14F-4D97-AF65-F5344CB8AC3E}">
        <p14:creationId xmlns:p14="http://schemas.microsoft.com/office/powerpoint/2010/main" xmlns="" val="1291140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Rectangle 2"/>
          <p:cNvSpPr>
            <a:spLocks noGrp="1" noChangeArrowheads="1"/>
          </p:cNvSpPr>
          <p:nvPr>
            <p:ph type="title"/>
          </p:nvPr>
        </p:nvSpPr>
        <p:spPr/>
        <p:txBody>
          <a:bodyPr>
            <a:normAutofit fontScale="90000"/>
          </a:bodyPr>
          <a:lstStyle/>
          <a:p>
            <a:r>
              <a:rPr lang="en-US" altLang="en-US" sz="4000"/>
              <a:t>How to write Ordinary Differential Equation</a:t>
            </a:r>
          </a:p>
        </p:txBody>
      </p:sp>
      <p:sp>
        <p:nvSpPr>
          <p:cNvPr id="5126" name="Footer Placeholder 6"/>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5127" name="Slide Number Placeholder 7"/>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648DAA5-6C31-4DC1-BBBB-0DC7740F63A0}" type="slidenum">
              <a:rPr lang="en-US" altLang="en-US" sz="1400"/>
              <a:pPr eaLnBrk="1" hangingPunct="1"/>
              <a:t>3</a:t>
            </a:fld>
            <a:endParaRPr lang="en-US" altLang="en-US" sz="1400"/>
          </a:p>
        </p:txBody>
      </p:sp>
      <p:sp>
        <p:nvSpPr>
          <p:cNvPr id="5129" name="Rectangle 18"/>
          <p:cNvSpPr>
            <a:spLocks noChangeArrowheads="1"/>
          </p:cNvSpPr>
          <p:nvPr/>
        </p:nvSpPr>
        <p:spPr bwMode="auto">
          <a:xfrm>
            <a:off x="3800484" y="3502840"/>
            <a:ext cx="1114408"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b="1">
                <a:latin typeface="Times New Roman" panose="02020603050405020304" pitchFamily="18" charset="0"/>
                <a:cs typeface="Times New Roman" panose="02020603050405020304" pitchFamily="18" charset="0"/>
              </a:rPr>
              <a:t>Example </a:t>
            </a:r>
            <a:endParaRPr lang="en-US" altLang="en-US" sz="18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5122" name="Object 17"/>
          <p:cNvGraphicFramePr>
            <a:graphicFrameLocks noChangeAspect="1"/>
          </p:cNvGraphicFramePr>
          <p:nvPr/>
        </p:nvGraphicFramePr>
        <p:xfrm>
          <a:off x="3714750" y="3995740"/>
          <a:ext cx="1657350" cy="530225"/>
        </p:xfrm>
        <a:graphic>
          <a:graphicData uri="http://schemas.openxmlformats.org/presentationml/2006/ole">
            <p:oleObj spid="_x0000_s3074" name="Equation" r:id="rId4" imgW="1625600" imgH="393700" progId="Equation.3">
              <p:embed/>
            </p:oleObj>
          </a:graphicData>
        </a:graphic>
      </p:graphicFrame>
      <p:sp>
        <p:nvSpPr>
          <p:cNvPr id="5130" name="Rectangle 19"/>
          <p:cNvSpPr>
            <a:spLocks noChangeArrowheads="1"/>
          </p:cNvSpPr>
          <p:nvPr/>
        </p:nvSpPr>
        <p:spPr bwMode="auto">
          <a:xfrm>
            <a:off x="3753473" y="4569641"/>
            <a:ext cx="1479892"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is rewritten as</a:t>
            </a:r>
            <a:endParaRPr lang="en-US" altLang="en-US" sz="18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5123" name="Object 16"/>
          <p:cNvGraphicFramePr>
            <a:graphicFrameLocks noChangeAspect="1"/>
          </p:cNvGraphicFramePr>
          <p:nvPr/>
        </p:nvGraphicFramePr>
        <p:xfrm>
          <a:off x="3657600" y="4986340"/>
          <a:ext cx="1714500" cy="549275"/>
        </p:xfrm>
        <a:graphic>
          <a:graphicData uri="http://schemas.openxmlformats.org/presentationml/2006/ole">
            <p:oleObj spid="_x0000_s3075" name="Equation" r:id="rId5" imgW="1625600" imgH="393700" progId="Equation.3">
              <p:embed/>
            </p:oleObj>
          </a:graphicData>
        </a:graphic>
      </p:graphicFrame>
      <p:sp>
        <p:nvSpPr>
          <p:cNvPr id="5131" name="Rectangle 20"/>
          <p:cNvSpPr>
            <a:spLocks noChangeArrowheads="1"/>
          </p:cNvSpPr>
          <p:nvPr/>
        </p:nvSpPr>
        <p:spPr bwMode="auto">
          <a:xfrm>
            <a:off x="3858047" y="5560549"/>
            <a:ext cx="11112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600">
                <a:latin typeface="Times New Roman" panose="02020603050405020304" pitchFamily="18" charset="0"/>
                <a:cs typeface="Times New Roman" panose="02020603050405020304" pitchFamily="18" charset="0"/>
              </a:rPr>
              <a:t>In this case</a:t>
            </a:r>
            <a:endParaRPr lang="en-US" altLang="en-US" sz="16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5124" name="Object 15"/>
          <p:cNvGraphicFramePr>
            <a:graphicFrameLocks noChangeAspect="1"/>
          </p:cNvGraphicFramePr>
          <p:nvPr/>
        </p:nvGraphicFramePr>
        <p:xfrm>
          <a:off x="3714750" y="6065838"/>
          <a:ext cx="1600200" cy="412750"/>
        </p:xfrm>
        <a:graphic>
          <a:graphicData uri="http://schemas.openxmlformats.org/presentationml/2006/ole">
            <p:oleObj spid="_x0000_s3076" name="Equation" r:id="rId6" imgW="1333500" imgH="254000" progId="Equation.3">
              <p:embed/>
            </p:oleObj>
          </a:graphicData>
        </a:graphic>
      </p:graphicFrame>
      <p:sp>
        <p:nvSpPr>
          <p:cNvPr id="5132" name="Rectangle 21"/>
          <p:cNvSpPr>
            <a:spLocks noChangeArrowheads="1"/>
          </p:cNvSpPr>
          <p:nvPr/>
        </p:nvSpPr>
        <p:spPr bwMode="auto">
          <a:xfrm>
            <a:off x="1943101" y="2207940"/>
            <a:ext cx="7463966"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a:t>How does one write a first order differential equation in the form of</a:t>
            </a:r>
          </a:p>
        </p:txBody>
      </p:sp>
      <p:graphicFrame>
        <p:nvGraphicFramePr>
          <p:cNvPr id="5125" name="Object 22"/>
          <p:cNvGraphicFramePr>
            <a:graphicFrameLocks noChangeAspect="1"/>
          </p:cNvGraphicFramePr>
          <p:nvPr/>
        </p:nvGraphicFramePr>
        <p:xfrm>
          <a:off x="4057650" y="2819400"/>
          <a:ext cx="867966" cy="566738"/>
        </p:xfrm>
        <a:graphic>
          <a:graphicData uri="http://schemas.openxmlformats.org/presentationml/2006/ole">
            <p:oleObj spid="_x0000_s3077" name="Equation" r:id="rId7" imgW="799753" imgH="393529" progId="Equation.3">
              <p:embed/>
            </p:oleObj>
          </a:graphicData>
        </a:graphic>
      </p:graphicFrame>
    </p:spTree>
    <p:extLst>
      <p:ext uri="{BB962C8B-B14F-4D97-AF65-F5344CB8AC3E}">
        <p14:creationId xmlns:p14="http://schemas.microsoft.com/office/powerpoint/2010/main" xmlns="" val="755399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 name="Rectangle 2"/>
          <p:cNvSpPr>
            <a:spLocks noGrp="1" noChangeArrowheads="1"/>
          </p:cNvSpPr>
          <p:nvPr>
            <p:ph type="title"/>
          </p:nvPr>
        </p:nvSpPr>
        <p:spPr>
          <a:xfrm>
            <a:off x="1485900" y="609600"/>
            <a:ext cx="6343650" cy="1143000"/>
          </a:xfrm>
        </p:spPr>
        <p:txBody>
          <a:bodyPr/>
          <a:lstStyle/>
          <a:p>
            <a:r>
              <a:rPr lang="en-US" altLang="en-US" smtClean="0">
                <a:cs typeface="Times New Roman" panose="02020603050405020304" pitchFamily="18" charset="0"/>
              </a:rPr>
              <a:t>Example</a:t>
            </a:r>
          </a:p>
        </p:txBody>
      </p:sp>
      <p:sp>
        <p:nvSpPr>
          <p:cNvPr id="6152" name="Footer Placehold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6153"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53AE73F7-C179-4A07-80F9-36000FFAA266}" type="slidenum">
              <a:rPr lang="en-US" altLang="en-US" sz="1400"/>
              <a:pPr eaLnBrk="1" hangingPunct="1"/>
              <a:t>4</a:t>
            </a:fld>
            <a:endParaRPr lang="en-US" altLang="en-US" sz="1400"/>
          </a:p>
        </p:txBody>
      </p:sp>
      <p:sp>
        <p:nvSpPr>
          <p:cNvPr id="6155" name="Rectangle 6"/>
          <p:cNvSpPr>
            <a:spLocks noChangeArrowheads="1"/>
          </p:cNvSpPr>
          <p:nvPr/>
        </p:nvSpPr>
        <p:spPr bwMode="auto">
          <a:xfrm>
            <a:off x="1428750" y="1914178"/>
            <a:ext cx="5257800"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A ball at 1200K is allowed to cool down in air at an ambient temperature of 300K.  Assuming heat is lost only due to radiation, the differential equation for the temperature of the ball is given by</a:t>
            </a:r>
            <a:r>
              <a:rPr lang="en-US" altLang="en-US" sz="1200">
                <a:latin typeface="Times New Roman" panose="02020603050405020304" pitchFamily="18" charset="0"/>
                <a:cs typeface="Times New Roman" panose="02020603050405020304" pitchFamily="18" charset="0"/>
              </a:rPr>
              <a:t> </a:t>
            </a:r>
            <a:endParaRPr lang="en-US" altLang="en-US" sz="11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6146" name="Object 5"/>
          <p:cNvGraphicFramePr>
            <a:graphicFrameLocks noChangeAspect="1"/>
          </p:cNvGraphicFramePr>
          <p:nvPr/>
        </p:nvGraphicFramePr>
        <p:xfrm>
          <a:off x="2114550" y="3124202"/>
          <a:ext cx="3200400" cy="555625"/>
        </p:xfrm>
        <a:graphic>
          <a:graphicData uri="http://schemas.openxmlformats.org/presentationml/2006/ole">
            <p:oleObj spid="_x0000_s4098" name="Equation" r:id="rId4" imgW="2997200" imgH="393700" progId="Equation.3">
              <p:embed/>
            </p:oleObj>
          </a:graphicData>
        </a:graphic>
      </p:graphicFrame>
      <p:sp>
        <p:nvSpPr>
          <p:cNvPr id="6156" name="Rectangle 7"/>
          <p:cNvSpPr>
            <a:spLocks noChangeArrowheads="1"/>
          </p:cNvSpPr>
          <p:nvPr/>
        </p:nvSpPr>
        <p:spPr bwMode="auto">
          <a:xfrm>
            <a:off x="1124232" y="3731310"/>
            <a:ext cx="237116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  </a:t>
            </a:r>
            <a:endParaRPr lang="en-US" altLang="en-US" sz="1800">
              <a:latin typeface="Times New Roman" panose="02020603050405020304" pitchFamily="18" charset="0"/>
            </a:endParaRPr>
          </a:p>
          <a:p>
            <a:pPr algn="just"/>
            <a:r>
              <a:rPr lang="en-US" altLang="en-US" sz="1800">
                <a:latin typeface="Times New Roman" panose="02020603050405020304" pitchFamily="18" charset="0"/>
                <a:cs typeface="Times New Roman" panose="02020603050405020304" pitchFamily="18" charset="0"/>
              </a:rPr>
              <a:t>Find the temperature at</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6147" name="Object 4"/>
          <p:cNvGraphicFramePr>
            <a:graphicFrameLocks noChangeAspect="1"/>
          </p:cNvGraphicFramePr>
          <p:nvPr/>
        </p:nvGraphicFramePr>
        <p:xfrm>
          <a:off x="3257550" y="4038602"/>
          <a:ext cx="571500" cy="284163"/>
        </p:xfrm>
        <a:graphic>
          <a:graphicData uri="http://schemas.openxmlformats.org/presentationml/2006/ole">
            <p:oleObj spid="_x0000_s4099" name="Equation" r:id="rId5" imgW="482181" imgH="177646" progId="Equation.3">
              <p:embed/>
            </p:oleObj>
          </a:graphicData>
        </a:graphic>
      </p:graphicFrame>
      <p:sp>
        <p:nvSpPr>
          <p:cNvPr id="6157" name="Rectangle 8"/>
          <p:cNvSpPr>
            <a:spLocks noChangeArrowheads="1"/>
          </p:cNvSpPr>
          <p:nvPr/>
        </p:nvSpPr>
        <p:spPr bwMode="auto">
          <a:xfrm>
            <a:off x="3173575" y="4037293"/>
            <a:ext cx="5173339"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seconds using Heun’s method.  Assume a step size of</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6148" name="Object 3"/>
          <p:cNvGraphicFramePr>
            <a:graphicFrameLocks noChangeAspect="1"/>
          </p:cNvGraphicFramePr>
          <p:nvPr/>
        </p:nvGraphicFramePr>
        <p:xfrm>
          <a:off x="1485900" y="4495800"/>
          <a:ext cx="628650" cy="300038"/>
        </p:xfrm>
        <a:graphic>
          <a:graphicData uri="http://schemas.openxmlformats.org/presentationml/2006/ole">
            <p:oleObj spid="_x0000_s4100" name="Equation" r:id="rId6" imgW="507780" imgH="177723" progId="Equation.3">
              <p:embed/>
            </p:oleObj>
          </a:graphicData>
        </a:graphic>
      </p:graphicFrame>
      <p:sp>
        <p:nvSpPr>
          <p:cNvPr id="6158" name="Rectangle 9"/>
          <p:cNvSpPr>
            <a:spLocks noChangeArrowheads="1"/>
          </p:cNvSpPr>
          <p:nvPr/>
        </p:nvSpPr>
        <p:spPr bwMode="auto">
          <a:xfrm>
            <a:off x="1984880" y="4494493"/>
            <a:ext cx="101181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rPr>
              <a:t>seconds.</a:t>
            </a:r>
            <a:endParaRPr lang="en-US" altLang="en-US" sz="1800">
              <a:latin typeface="Times New Roman" panose="02020603050405020304" pitchFamily="18" charset="0"/>
            </a:endParaRPr>
          </a:p>
        </p:txBody>
      </p:sp>
      <p:graphicFrame>
        <p:nvGraphicFramePr>
          <p:cNvPr id="6149" name="Object 11"/>
          <p:cNvGraphicFramePr>
            <a:graphicFrameLocks noChangeAspect="1"/>
          </p:cNvGraphicFramePr>
          <p:nvPr/>
        </p:nvGraphicFramePr>
        <p:xfrm>
          <a:off x="3086100" y="4953002"/>
          <a:ext cx="2228850" cy="544513"/>
        </p:xfrm>
        <a:graphic>
          <a:graphicData uri="http://schemas.openxmlformats.org/presentationml/2006/ole">
            <p:oleObj spid="_x0000_s4101" name="Equation" r:id="rId7" imgW="2133600" imgH="393700" progId="Equation.3">
              <p:embed/>
            </p:oleObj>
          </a:graphicData>
        </a:graphic>
      </p:graphicFrame>
      <p:graphicFrame>
        <p:nvGraphicFramePr>
          <p:cNvPr id="6150" name="Object 10"/>
          <p:cNvGraphicFramePr>
            <a:graphicFrameLocks noChangeAspect="1"/>
          </p:cNvGraphicFramePr>
          <p:nvPr/>
        </p:nvGraphicFramePr>
        <p:xfrm>
          <a:off x="3086100" y="5562600"/>
          <a:ext cx="2286000" cy="300038"/>
        </p:xfrm>
        <a:graphic>
          <a:graphicData uri="http://schemas.openxmlformats.org/presentationml/2006/ole">
            <p:oleObj spid="_x0000_s4102" name="Equation" r:id="rId8" imgW="2324100" imgH="228600" progId="Equation.3">
              <p:embed/>
            </p:oleObj>
          </a:graphicData>
        </a:graphic>
      </p:graphicFrame>
      <p:graphicFrame>
        <p:nvGraphicFramePr>
          <p:cNvPr id="6151" name="Object 17"/>
          <p:cNvGraphicFramePr>
            <a:graphicFrameLocks noChangeAspect="1"/>
          </p:cNvGraphicFramePr>
          <p:nvPr/>
        </p:nvGraphicFramePr>
        <p:xfrm>
          <a:off x="3086100" y="5880102"/>
          <a:ext cx="1771650" cy="644525"/>
        </p:xfrm>
        <a:graphic>
          <a:graphicData uri="http://schemas.openxmlformats.org/presentationml/2006/ole">
            <p:oleObj spid="_x0000_s4103" name="Equation" r:id="rId9" imgW="1574800" imgH="431800" progId="Equation.3">
              <p:embed/>
            </p:oleObj>
          </a:graphicData>
        </a:graphic>
      </p:graphicFrame>
    </p:spTree>
    <p:extLst>
      <p:ext uri="{BB962C8B-B14F-4D97-AF65-F5344CB8AC3E}">
        <p14:creationId xmlns:p14="http://schemas.microsoft.com/office/powerpoint/2010/main" xmlns="" val="3048828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2"/>
          <p:cNvSpPr>
            <a:spLocks noGrp="1" noChangeArrowheads="1"/>
          </p:cNvSpPr>
          <p:nvPr>
            <p:ph type="title"/>
          </p:nvPr>
        </p:nvSpPr>
        <p:spPr/>
        <p:txBody>
          <a:bodyPr/>
          <a:lstStyle/>
          <a:p>
            <a:r>
              <a:rPr lang="en-US" altLang="en-US" smtClean="0">
                <a:cs typeface="Times New Roman" panose="02020603050405020304" pitchFamily="18" charset="0"/>
              </a:rPr>
              <a:t>Solution</a:t>
            </a:r>
          </a:p>
        </p:txBody>
      </p:sp>
      <p:sp>
        <p:nvSpPr>
          <p:cNvPr id="7174" name="Footer Placehold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7175"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2C5D1BA-9136-4D34-94D3-64AC42977C31}" type="slidenum">
              <a:rPr lang="en-US" altLang="en-US" sz="1400"/>
              <a:pPr eaLnBrk="1" hangingPunct="1"/>
              <a:t>5</a:t>
            </a:fld>
            <a:endParaRPr lang="en-US" altLang="en-US" sz="1400"/>
          </a:p>
        </p:txBody>
      </p:sp>
      <p:sp>
        <p:nvSpPr>
          <p:cNvPr id="7177" name="Rectangle 55"/>
          <p:cNvSpPr>
            <a:spLocks noChangeArrowheads="1"/>
          </p:cNvSpPr>
          <p:nvPr/>
        </p:nvSpPr>
        <p:spPr bwMode="auto">
          <a:xfrm>
            <a:off x="1833466" y="1979585"/>
            <a:ext cx="130035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2000">
                <a:latin typeface="Times New Roman" panose="02020603050405020304" pitchFamily="18" charset="0"/>
                <a:cs typeface="Times New Roman" panose="02020603050405020304" pitchFamily="18" charset="0"/>
              </a:rPr>
              <a:t>Step 1:</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7170" name="Object 63"/>
          <p:cNvGraphicFramePr>
            <a:graphicFrameLocks noChangeAspect="1"/>
          </p:cNvGraphicFramePr>
          <p:nvPr/>
        </p:nvGraphicFramePr>
        <p:xfrm>
          <a:off x="2928938" y="2090738"/>
          <a:ext cx="2144316" cy="347662"/>
        </p:xfrm>
        <a:graphic>
          <a:graphicData uri="http://schemas.openxmlformats.org/presentationml/2006/ole">
            <p:oleObj spid="_x0000_s5122" name="Equation" r:id="rId4" imgW="1879600" imgH="228600" progId="Equation.3">
              <p:embed/>
            </p:oleObj>
          </a:graphicData>
        </a:graphic>
      </p:graphicFrame>
      <p:graphicFrame>
        <p:nvGraphicFramePr>
          <p:cNvPr id="7171" name="Object 72"/>
          <p:cNvGraphicFramePr>
            <a:graphicFrameLocks noChangeAspect="1"/>
          </p:cNvGraphicFramePr>
          <p:nvPr/>
        </p:nvGraphicFramePr>
        <p:xfrm>
          <a:off x="1885950" y="2667002"/>
          <a:ext cx="2571750" cy="1362075"/>
        </p:xfrm>
        <a:graphic>
          <a:graphicData uri="http://schemas.openxmlformats.org/presentationml/2006/ole">
            <p:oleObj spid="_x0000_s5123" name="Equation" r:id="rId5" imgW="2247900" imgH="889000" progId="Equation.3">
              <p:embed/>
            </p:oleObj>
          </a:graphicData>
        </a:graphic>
      </p:graphicFrame>
      <p:graphicFrame>
        <p:nvGraphicFramePr>
          <p:cNvPr id="7172" name="Object 68"/>
          <p:cNvGraphicFramePr>
            <a:graphicFrameLocks noChangeAspect="1"/>
          </p:cNvGraphicFramePr>
          <p:nvPr/>
        </p:nvGraphicFramePr>
        <p:xfrm>
          <a:off x="4572000" y="2667000"/>
          <a:ext cx="2696766" cy="1676400"/>
        </p:xfrm>
        <a:graphic>
          <a:graphicData uri="http://schemas.openxmlformats.org/presentationml/2006/ole">
            <p:oleObj spid="_x0000_s5124" name="Equation" r:id="rId6" imgW="2387600" imgH="1117600" progId="Equation.3">
              <p:embed/>
            </p:oleObj>
          </a:graphicData>
        </a:graphic>
      </p:graphicFrame>
      <p:graphicFrame>
        <p:nvGraphicFramePr>
          <p:cNvPr id="7173" name="Object 85"/>
          <p:cNvGraphicFramePr>
            <a:graphicFrameLocks noChangeAspect="1"/>
          </p:cNvGraphicFramePr>
          <p:nvPr/>
        </p:nvGraphicFramePr>
        <p:xfrm>
          <a:off x="2228850" y="4419600"/>
          <a:ext cx="3139679" cy="1981200"/>
        </p:xfrm>
        <a:graphic>
          <a:graphicData uri="http://schemas.openxmlformats.org/presentationml/2006/ole">
            <p:oleObj spid="_x0000_s5125" name="Equation" r:id="rId7" imgW="2768600" imgH="1320800" progId="Equation.3">
              <p:embed/>
            </p:oleObj>
          </a:graphicData>
        </a:graphic>
      </p:graphicFrame>
    </p:spTree>
    <p:extLst>
      <p:ext uri="{BB962C8B-B14F-4D97-AF65-F5344CB8AC3E}">
        <p14:creationId xmlns:p14="http://schemas.microsoft.com/office/powerpoint/2010/main" xmlns="" val="394177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Rectangle 2"/>
          <p:cNvSpPr>
            <a:spLocks noGrp="1" noChangeArrowheads="1"/>
          </p:cNvSpPr>
          <p:nvPr>
            <p:ph type="title"/>
          </p:nvPr>
        </p:nvSpPr>
        <p:spPr/>
        <p:txBody>
          <a:bodyPr/>
          <a:lstStyle/>
          <a:p>
            <a:r>
              <a:rPr lang="en-US" altLang="en-US" smtClean="0"/>
              <a:t>Solution Cont</a:t>
            </a:r>
          </a:p>
        </p:txBody>
      </p:sp>
      <p:sp>
        <p:nvSpPr>
          <p:cNvPr id="8198" name="Footer Placeholder 5"/>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8199"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8165CE1E-E7F8-4305-9FC5-114B26974BDA}" type="slidenum">
              <a:rPr lang="en-US" altLang="en-US" sz="1400"/>
              <a:pPr eaLnBrk="1" hangingPunct="1"/>
              <a:t>6</a:t>
            </a:fld>
            <a:endParaRPr lang="en-US" altLang="en-US" sz="1400"/>
          </a:p>
        </p:txBody>
      </p:sp>
      <p:sp>
        <p:nvSpPr>
          <p:cNvPr id="8201" name="Rectangle 36"/>
          <p:cNvSpPr>
            <a:spLocks noChangeArrowheads="1"/>
          </p:cNvSpPr>
          <p:nvPr/>
        </p:nvSpPr>
        <p:spPr bwMode="auto">
          <a:xfrm>
            <a:off x="1454242" y="2131985"/>
            <a:ext cx="113845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2000" b="1">
                <a:latin typeface="Times New Roman" panose="02020603050405020304" pitchFamily="18" charset="0"/>
                <a:cs typeface="Times New Roman" panose="02020603050405020304" pitchFamily="18" charset="0"/>
              </a:rPr>
              <a:t>Step 2:</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8194" name="Object 46"/>
          <p:cNvGraphicFramePr>
            <a:graphicFrameLocks noChangeAspect="1"/>
          </p:cNvGraphicFramePr>
          <p:nvPr/>
        </p:nvGraphicFramePr>
        <p:xfrm>
          <a:off x="2400300" y="2133602"/>
          <a:ext cx="3371850" cy="360363"/>
        </p:xfrm>
        <a:graphic>
          <a:graphicData uri="http://schemas.openxmlformats.org/presentationml/2006/ole">
            <p:oleObj spid="_x0000_s6146" name="Equation" r:id="rId4" imgW="2857500" imgH="228600" progId="Equation.3">
              <p:embed/>
            </p:oleObj>
          </a:graphicData>
        </a:graphic>
      </p:graphicFrame>
      <p:graphicFrame>
        <p:nvGraphicFramePr>
          <p:cNvPr id="8195" name="Object 51"/>
          <p:cNvGraphicFramePr>
            <a:graphicFrameLocks noChangeAspect="1"/>
          </p:cNvGraphicFramePr>
          <p:nvPr/>
        </p:nvGraphicFramePr>
        <p:xfrm>
          <a:off x="1657350" y="2667002"/>
          <a:ext cx="2671763" cy="1363663"/>
        </p:xfrm>
        <a:graphic>
          <a:graphicData uri="http://schemas.openxmlformats.org/presentationml/2006/ole">
            <p:oleObj spid="_x0000_s6147" name="Equation" r:id="rId5" imgW="2374900" imgH="889000" progId="Equation.3">
              <p:embed/>
            </p:oleObj>
          </a:graphicData>
        </a:graphic>
      </p:graphicFrame>
      <p:graphicFrame>
        <p:nvGraphicFramePr>
          <p:cNvPr id="8196" name="Object 60"/>
          <p:cNvGraphicFramePr>
            <a:graphicFrameLocks noChangeAspect="1"/>
          </p:cNvGraphicFramePr>
          <p:nvPr/>
        </p:nvGraphicFramePr>
        <p:xfrm>
          <a:off x="4800601" y="2590800"/>
          <a:ext cx="2846785" cy="1652588"/>
        </p:xfrm>
        <a:graphic>
          <a:graphicData uri="http://schemas.openxmlformats.org/presentationml/2006/ole">
            <p:oleObj spid="_x0000_s6148" name="Equation" r:id="rId6" imgW="2603500" imgH="1117600" progId="Equation.3">
              <p:embed/>
            </p:oleObj>
          </a:graphicData>
        </a:graphic>
      </p:graphicFrame>
      <p:graphicFrame>
        <p:nvGraphicFramePr>
          <p:cNvPr id="8197" name="Object 70"/>
          <p:cNvGraphicFramePr>
            <a:graphicFrameLocks noChangeAspect="1"/>
          </p:cNvGraphicFramePr>
          <p:nvPr/>
        </p:nvGraphicFramePr>
        <p:xfrm>
          <a:off x="2000251" y="4419600"/>
          <a:ext cx="3427810" cy="1981200"/>
        </p:xfrm>
        <a:graphic>
          <a:graphicData uri="http://schemas.openxmlformats.org/presentationml/2006/ole">
            <p:oleObj spid="_x0000_s6149" name="Equation" r:id="rId7" imgW="3022600" imgH="1320800" progId="Equation.3">
              <p:embed/>
            </p:oleObj>
          </a:graphicData>
        </a:graphic>
      </p:graphicFrame>
    </p:spTree>
    <p:extLst>
      <p:ext uri="{BB962C8B-B14F-4D97-AF65-F5344CB8AC3E}">
        <p14:creationId xmlns:p14="http://schemas.microsoft.com/office/powerpoint/2010/main" xmlns="" val="1217397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sz="4000">
                <a:cs typeface="Times New Roman" panose="02020603050405020304" pitchFamily="18" charset="0"/>
              </a:rPr>
              <a:t>Solution Cont</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9221"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D5CB9F8-9FFE-4DE1-9BA6-D7EF68F6BA78}" type="slidenum">
              <a:rPr lang="en-US" altLang="en-US" sz="1400"/>
              <a:pPr eaLnBrk="1" hangingPunct="1"/>
              <a:t>7</a:t>
            </a:fld>
            <a:endParaRPr lang="en-US" altLang="en-US" sz="1400"/>
          </a:p>
        </p:txBody>
      </p:sp>
      <p:sp>
        <p:nvSpPr>
          <p:cNvPr id="9223" name="Rectangle 19"/>
          <p:cNvSpPr>
            <a:spLocks noChangeArrowheads="1"/>
          </p:cNvSpPr>
          <p:nvPr/>
        </p:nvSpPr>
        <p:spPr bwMode="auto">
          <a:xfrm>
            <a:off x="1257300" y="2587209"/>
            <a:ext cx="6343650" cy="677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a:t>The exact solution of the ordinary differential equation is given by the solution of a non-linear equation as</a:t>
            </a:r>
          </a:p>
        </p:txBody>
      </p:sp>
      <p:graphicFrame>
        <p:nvGraphicFramePr>
          <p:cNvPr id="9218" name="Object 20"/>
          <p:cNvGraphicFramePr>
            <a:graphicFrameLocks noChangeAspect="1"/>
          </p:cNvGraphicFramePr>
          <p:nvPr/>
        </p:nvGraphicFramePr>
        <p:xfrm>
          <a:off x="1663304" y="3411540"/>
          <a:ext cx="5589984" cy="636587"/>
        </p:xfrm>
        <a:graphic>
          <a:graphicData uri="http://schemas.openxmlformats.org/presentationml/2006/ole">
            <p:oleObj spid="_x0000_s7170" name="Equation" r:id="rId4" imgW="4572000" imgH="393700" progId="Equation.3">
              <p:embed/>
            </p:oleObj>
          </a:graphicData>
        </a:graphic>
      </p:graphicFrame>
      <p:sp>
        <p:nvSpPr>
          <p:cNvPr id="9224" name="Rectangle 22"/>
          <p:cNvSpPr>
            <a:spLocks noChangeArrowheads="1"/>
          </p:cNvSpPr>
          <p:nvPr/>
        </p:nvSpPr>
        <p:spPr bwMode="auto">
          <a:xfrm>
            <a:off x="529006" y="4265340"/>
            <a:ext cx="6553654"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a:t>The solution to this nonlinear equation at t=480 seconds is</a:t>
            </a:r>
          </a:p>
        </p:txBody>
      </p:sp>
      <p:graphicFrame>
        <p:nvGraphicFramePr>
          <p:cNvPr id="9219" name="Object 23"/>
          <p:cNvGraphicFramePr>
            <a:graphicFrameLocks noChangeAspect="1"/>
          </p:cNvGraphicFramePr>
          <p:nvPr/>
        </p:nvGraphicFramePr>
        <p:xfrm>
          <a:off x="1512094" y="5008565"/>
          <a:ext cx="1433513" cy="338137"/>
        </p:xfrm>
        <a:graphic>
          <a:graphicData uri="http://schemas.openxmlformats.org/presentationml/2006/ole">
            <p:oleObj spid="_x0000_s7171" name="Equation" r:id="rId5" imgW="1167893" imgH="203112" progId="Equation.3">
              <p:embed/>
            </p:oleObj>
          </a:graphicData>
        </a:graphic>
      </p:graphicFrame>
    </p:spTree>
    <p:extLst>
      <p:ext uri="{BB962C8B-B14F-4D97-AF65-F5344CB8AC3E}">
        <p14:creationId xmlns:p14="http://schemas.microsoft.com/office/powerpoint/2010/main" xmlns="" val="4270467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p:txBody>
          <a:bodyPr/>
          <a:lstStyle/>
          <a:p>
            <a:r>
              <a:rPr lang="en-US" altLang="en-US" smtClean="0"/>
              <a:t>Comparison with exact results</a:t>
            </a:r>
          </a:p>
        </p:txBody>
      </p:sp>
      <p:pic>
        <p:nvPicPr>
          <p:cNvPr id="43014" name="Picture 39"/>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631531" y="2516209"/>
            <a:ext cx="5880938" cy="3227344"/>
          </a:xfrm>
          <a:noFill/>
        </p:spPr>
      </p:pic>
      <p:sp>
        <p:nvSpPr>
          <p:cNvPr id="43010"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B235F3B7-B579-4B6B-8F40-3387456620A1}" type="slidenum">
              <a:rPr lang="en-US" altLang="en-US" sz="1400"/>
              <a:pPr eaLnBrk="1" hangingPunct="1"/>
              <a:t>8</a:t>
            </a:fld>
            <a:endParaRPr lang="en-US" altLang="en-US" sz="1400"/>
          </a:p>
        </p:txBody>
      </p:sp>
      <p:sp>
        <p:nvSpPr>
          <p:cNvPr id="43013" name="Rectangle 35"/>
          <p:cNvSpPr>
            <a:spLocks noChangeArrowheads="1"/>
          </p:cNvSpPr>
          <p:nvPr/>
        </p:nvSpPr>
        <p:spPr bwMode="auto">
          <a:xfrm>
            <a:off x="1943100" y="5865540"/>
            <a:ext cx="6363024"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2.</a:t>
            </a:r>
            <a:r>
              <a:rPr lang="en-US" altLang="en-US" sz="1900"/>
              <a:t>  Heun’s method results for different step sizes </a:t>
            </a:r>
          </a:p>
        </p:txBody>
      </p:sp>
    </p:spTree>
    <p:extLst>
      <p:ext uri="{BB962C8B-B14F-4D97-AF65-F5344CB8AC3E}">
        <p14:creationId xmlns:p14="http://schemas.microsoft.com/office/powerpoint/2010/main" xmlns="" val="3992713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ltLang="en-US" smtClean="0"/>
              <a:t>Effect of step size</a:t>
            </a:r>
          </a:p>
        </p:txBody>
      </p:sp>
      <p:graphicFrame>
        <p:nvGraphicFramePr>
          <p:cNvPr id="10242" name="Object 140"/>
          <p:cNvGraphicFramePr>
            <a:graphicFrameLocks noGrp="1" noChangeAspect="1"/>
          </p:cNvGraphicFramePr>
          <p:nvPr>
            <p:ph idx="1"/>
          </p:nvPr>
        </p:nvGraphicFramePr>
        <p:xfrm>
          <a:off x="3294063" y="4024313"/>
          <a:ext cx="876300" cy="152400"/>
        </p:xfrm>
        <a:graphic>
          <a:graphicData uri="http://schemas.openxmlformats.org/presentationml/2006/ole">
            <p:oleObj spid="_x0000_s8194" name="Equation" r:id="rId4" imgW="1167893" imgH="203112" progId="Equation.3">
              <p:embed/>
            </p:oleObj>
          </a:graphicData>
        </a:graphic>
      </p:graphicFrame>
      <p:sp>
        <p:nvSpPr>
          <p:cNvPr id="10243"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B9191C19-B9E4-4FA5-BD18-DA9D950AD082}" type="slidenum">
              <a:rPr lang="en-US" altLang="en-US" sz="1400"/>
              <a:pPr eaLnBrk="1" hangingPunct="1"/>
              <a:t>9</a:t>
            </a:fld>
            <a:endParaRPr lang="en-US" altLang="en-US" sz="1400"/>
          </a:p>
        </p:txBody>
      </p:sp>
      <p:sp>
        <p:nvSpPr>
          <p:cNvPr id="10246" name="Rectangle 77"/>
          <p:cNvSpPr>
            <a:spLocks noChangeArrowheads="1"/>
          </p:cNvSpPr>
          <p:nvPr/>
        </p:nvSpPr>
        <p:spPr bwMode="auto">
          <a:xfrm>
            <a:off x="431473" y="2131740"/>
            <a:ext cx="8201284"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b="1"/>
              <a:t>Table 1.  Temperature at 480 seconds as a function of step size, h</a:t>
            </a:r>
          </a:p>
        </p:txBody>
      </p:sp>
      <p:graphicFrame>
        <p:nvGraphicFramePr>
          <p:cNvPr id="313483" name="Group 139"/>
          <p:cNvGraphicFramePr>
            <a:graphicFrameLocks noGrp="1"/>
          </p:cNvGraphicFramePr>
          <p:nvPr/>
        </p:nvGraphicFramePr>
        <p:xfrm>
          <a:off x="2514600" y="2743202"/>
          <a:ext cx="4057650" cy="2263775"/>
        </p:xfrm>
        <a:graphic>
          <a:graphicData uri="http://schemas.openxmlformats.org/drawingml/2006/table">
            <a:tbl>
              <a:tblPr/>
              <a:tblGrid>
                <a:gridCol w="1028700">
                  <a:extLst>
                    <a:ext uri="{9D8B030D-6E8A-4147-A177-3AD203B41FA5}">
                      <a16:colId xmlns:a16="http://schemas.microsoft.com/office/drawing/2014/main" xmlns="" val="20000"/>
                    </a:ext>
                  </a:extLst>
                </a:gridCol>
                <a:gridCol w="1035105">
                  <a:extLst>
                    <a:ext uri="{9D8B030D-6E8A-4147-A177-3AD203B41FA5}">
                      <a16:colId xmlns:a16="http://schemas.microsoft.com/office/drawing/2014/main" xmlns="" val="20001"/>
                    </a:ext>
                  </a:extLst>
                </a:gridCol>
                <a:gridCol w="979433">
                  <a:extLst>
                    <a:ext uri="{9D8B030D-6E8A-4147-A177-3AD203B41FA5}">
                      <a16:colId xmlns:a16="http://schemas.microsoft.com/office/drawing/2014/main" xmlns="" val="20002"/>
                    </a:ext>
                  </a:extLst>
                </a:gridCol>
                <a:gridCol w="1014413">
                  <a:extLst>
                    <a:ext uri="{9D8B030D-6E8A-4147-A177-3AD203B41FA5}">
                      <a16:colId xmlns:a16="http://schemas.microsoft.com/office/drawing/2014/main" xmlns="" val="20003"/>
                    </a:ext>
                  </a:extLst>
                </a:gridCol>
              </a:tblGrid>
              <a:tr h="647882">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rPr>
                        <a:t>Step size, </a:t>
                      </a:r>
                      <a:r>
                        <a:rPr kumimoji="0" lang="en-US" sz="2000" b="0" i="1" u="none" strike="noStrike" cap="none" normalizeH="0" baseline="0" dirty="0" smtClean="0">
                          <a:ln>
                            <a:noFill/>
                          </a:ln>
                          <a:solidFill>
                            <a:schemeClr val="tx1"/>
                          </a:solidFill>
                          <a:effectLst/>
                          <a:latin typeface="Times New Roman" pitchFamily="18" charset="0"/>
                        </a:rPr>
                        <a:t>h</a:t>
                      </a:r>
                      <a:endParaRPr kumimoji="0" lang="en-US" sz="2000" b="0" i="0" u="none" strike="noStrike" cap="none" normalizeH="0" baseline="0" dirty="0" smtClean="0">
                        <a:ln>
                          <a:noFill/>
                        </a:ln>
                        <a:solidFill>
                          <a:schemeClr val="tx1"/>
                        </a:solidFill>
                        <a:effectLst/>
                        <a:latin typeface="Times New Roman" pitchFamily="18" charset="0"/>
                      </a:endParaRP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Symbol" pitchFamily="18" charset="2"/>
                        </a:rPr>
                        <a:t>q</a:t>
                      </a:r>
                      <a:r>
                        <a:rPr kumimoji="0" lang="en-US" sz="2000" b="0" i="0" u="none" strike="noStrike" cap="none" normalizeH="0" baseline="0" dirty="0" smtClean="0">
                          <a:ln>
                            <a:noFill/>
                          </a:ln>
                          <a:solidFill>
                            <a:schemeClr val="tx1"/>
                          </a:solidFill>
                          <a:effectLst/>
                          <a:latin typeface="Tahoma" pitchFamily="34" charset="0"/>
                        </a:rPr>
                        <a:t>(480)</a:t>
                      </a: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a:t>
                      </a:r>
                      <a:r>
                        <a:rPr kumimoji="0" lang="en-US" sz="2000" b="0" i="0" u="none" strike="noStrike" cap="none" normalizeH="0" baseline="-25000" dirty="0" smtClean="0">
                          <a:ln>
                            <a:noFill/>
                          </a:ln>
                          <a:solidFill>
                            <a:schemeClr val="tx1"/>
                          </a:solidFill>
                          <a:effectLst/>
                          <a:latin typeface="Tahoma" pitchFamily="34" charset="0"/>
                        </a:rPr>
                        <a:t>t</a:t>
                      </a: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t>
                      </a:r>
                      <a:r>
                        <a:rPr kumimoji="0" lang="az-Cyrl-AZ" sz="2000" b="0" i="0" u="none" strike="noStrike" cap="none" normalizeH="0" baseline="0" dirty="0" smtClean="0">
                          <a:ln>
                            <a:noFill/>
                          </a:ln>
                          <a:solidFill>
                            <a:schemeClr val="tx1"/>
                          </a:solidFill>
                          <a:effectLst/>
                          <a:latin typeface="Tahoma" pitchFamily="34" charset="0"/>
                        </a:rPr>
                        <a:t>є</a:t>
                      </a:r>
                      <a:r>
                        <a:rPr kumimoji="0" lang="en-US" sz="2000" b="0" i="0" u="none" strike="noStrike" cap="none" normalizeH="0" baseline="-25000" dirty="0" smtClean="0">
                          <a:ln>
                            <a:noFill/>
                          </a:ln>
                          <a:solidFill>
                            <a:schemeClr val="tx1"/>
                          </a:solidFill>
                          <a:effectLst/>
                          <a:latin typeface="Tahoma" pitchFamily="34" charset="0"/>
                        </a:rPr>
                        <a:t>t</a:t>
                      </a:r>
                      <a:r>
                        <a:rPr kumimoji="0" lang="en-US" sz="2000" b="0" i="0" u="none" strike="noStrike" cap="none" normalizeH="0" baseline="0" dirty="0" smtClean="0">
                          <a:ln>
                            <a:noFill/>
                          </a:ln>
                          <a:solidFill>
                            <a:schemeClr val="tx1"/>
                          </a:solidFill>
                          <a:effectLst/>
                          <a:latin typeface="Tahoma" pitchFamily="34" charset="0"/>
                        </a:rPr>
                        <a:t>|%</a:t>
                      </a: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615893">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480</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240</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120</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60</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30</a:t>
                      </a:r>
                      <a:endParaRPr kumimoji="0" lang="en-US" sz="2000" b="0" i="0" u="none" strike="noStrike" cap="none" normalizeH="0" baseline="0" smtClean="0">
                        <a:ln>
                          <a:noFill/>
                        </a:ln>
                        <a:solidFill>
                          <a:schemeClr val="tx1"/>
                        </a:solidFill>
                        <a:effectLst/>
                        <a:latin typeface="Times New Roman" pitchFamily="18" charset="0"/>
                      </a:endParaRP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−393.87</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584.27</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651.35</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649.91</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648.21</a:t>
                      </a:r>
                      <a:endParaRPr kumimoji="0" lang="en-US" sz="2000" b="0" i="0" u="none" strike="noStrike" cap="none" normalizeH="0" baseline="0" dirty="0" smtClean="0">
                        <a:ln>
                          <a:noFill/>
                        </a:ln>
                        <a:solidFill>
                          <a:schemeClr val="tx1"/>
                        </a:solidFill>
                        <a:effectLst/>
                        <a:latin typeface="Times New Roman" pitchFamily="18" charset="0"/>
                      </a:endParaRP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1041.4</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63.304</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−3.7762</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−2.3406</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−0.63219</a:t>
                      </a:r>
                      <a:endParaRPr kumimoji="0" lang="en-US" sz="2000" b="0" i="0" u="none" strike="noStrike" cap="none" normalizeH="0" baseline="0" dirty="0" smtClean="0">
                        <a:ln>
                          <a:noFill/>
                        </a:ln>
                        <a:solidFill>
                          <a:schemeClr val="tx1"/>
                        </a:solidFill>
                        <a:effectLst/>
                        <a:latin typeface="Times New Roman" pitchFamily="18" charset="0"/>
                      </a:endParaRP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160.82</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9.7756</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0.58313</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0.36145</a:t>
                      </a:r>
                    </a:p>
                    <a:p>
                      <a:pPr marL="0" marR="0" lvl="0" indent="0" algn="ctr" defTabSz="914400" rtl="0" eaLnBrk="0" fontAlgn="base" latinLnBrk="0" hangingPunct="0">
                        <a:lnSpc>
                          <a:spcPct val="100000"/>
                        </a:lnSpc>
                        <a:spcBef>
                          <a:spcPct val="0"/>
                        </a:spcBef>
                        <a:spcAft>
                          <a:spcPct val="0"/>
                        </a:spcAft>
                        <a:buClrTx/>
                        <a:buSzTx/>
                        <a:buFontTx/>
                        <a:buNone/>
                        <a:tabLst>
                          <a:tab pos="457200" algn="l"/>
                          <a:tab pos="685800" algn="l"/>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0.097625</a:t>
                      </a:r>
                      <a:endParaRPr kumimoji="0" lang="en-US" sz="2000" b="0" i="0" u="none" strike="noStrike" cap="none" normalizeH="0" baseline="0" dirty="0" smtClean="0">
                        <a:ln>
                          <a:noFill/>
                        </a:ln>
                        <a:solidFill>
                          <a:schemeClr val="tx1"/>
                        </a:solidFill>
                        <a:effectLst/>
                        <a:latin typeface="Times New Roman" pitchFamily="18" charset="0"/>
                      </a:endParaRPr>
                    </a:p>
                  </a:txBody>
                  <a:tcPr marL="68580" marR="68580" marT="45733" marB="45733" anchor="ctr" horzOverflow="overflow">
                    <a:lnL w="9525" cap="flat" cmpd="sng" algn="ctr">
                      <a:solidFill>
                        <a:srgbClr val="000000"/>
                      </a:solidFill>
                      <a:prstDash val="solid"/>
                      <a:miter lim="800000"/>
                      <a:headEnd type="none" w="med" len="med"/>
                      <a:tailEnd type="none" w="med" len="med"/>
                    </a:lnL>
                    <a:lnR w="9525" cap="flat" cmpd="sng" algn="ctr">
                      <a:solidFill>
                        <a:srgbClr val="000000"/>
                      </a:solidFill>
                      <a:prstDash val="solid"/>
                      <a:miter lim="800000"/>
                      <a:headEnd type="none" w="med" len="med"/>
                      <a:tailEnd type="none" w="med" len="med"/>
                    </a:lnR>
                    <a:lnT w="25400" cap="flat" cmpd="sng" algn="ctr">
                      <a:solidFill>
                        <a:srgbClr val="000000"/>
                      </a:solidFill>
                      <a:prstDash val="solid"/>
                      <a:miter lim="800000"/>
                      <a:headEnd type="none" w="med" len="med"/>
                      <a:tailEnd type="none" w="med" len="med"/>
                    </a:lnT>
                    <a:lnB w="254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10264" name="Text Box 143"/>
          <p:cNvSpPr txBox="1">
            <a:spLocks noChangeArrowheads="1"/>
          </p:cNvSpPr>
          <p:nvPr/>
        </p:nvSpPr>
        <p:spPr bwMode="auto">
          <a:xfrm>
            <a:off x="5200650" y="5257800"/>
            <a:ext cx="941283"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900"/>
              <a:t>(exact)</a:t>
            </a:r>
          </a:p>
        </p:txBody>
      </p:sp>
    </p:spTree>
    <p:extLst>
      <p:ext uri="{BB962C8B-B14F-4D97-AF65-F5344CB8AC3E}">
        <p14:creationId xmlns:p14="http://schemas.microsoft.com/office/powerpoint/2010/main" xmlns="" val="26249218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395</Words>
  <Application>Microsoft Office PowerPoint</Application>
  <PresentationFormat>On-screen Show (4:3)</PresentationFormat>
  <Paragraphs>129</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5" baseType="lpstr">
      <vt:lpstr>Flow</vt:lpstr>
      <vt:lpstr>Equation</vt:lpstr>
      <vt:lpstr>Chart</vt:lpstr>
      <vt:lpstr>Runge-Kutta 2nd Order Method</vt:lpstr>
      <vt:lpstr> Heun’s Method</vt:lpstr>
      <vt:lpstr>How to write Ordinary Differential Equation</vt:lpstr>
      <vt:lpstr>Example</vt:lpstr>
      <vt:lpstr>Solution</vt:lpstr>
      <vt:lpstr>Solution Cont</vt:lpstr>
      <vt:lpstr>Solution Cont</vt:lpstr>
      <vt:lpstr>Comparison with exact results</vt:lpstr>
      <vt:lpstr>Effect of step size</vt:lpstr>
      <vt:lpstr>Effects of step size on Heun’s Method</vt:lpstr>
      <vt:lpstr>Comparison of Euler and Runge-Kutta 2nd Order Methods</vt:lpstr>
      <vt:lpstr>Comparison of Euler and Runge-Kutta 2nd Order Methods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Runge-Kutta 2nd Order Method</dc:title>
  <dc:creator>Matrix</dc:creator>
  <cp:lastModifiedBy>Matrix</cp:lastModifiedBy>
  <cp:revision>1</cp:revision>
  <dcterms:created xsi:type="dcterms:W3CDTF">2006-08-16T00:00:00Z</dcterms:created>
  <dcterms:modified xsi:type="dcterms:W3CDTF">2019-11-06T08:07:20Z</dcterms:modified>
</cp:coreProperties>
</file>